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71" r:id="rId9"/>
    <p:sldId id="264" r:id="rId10"/>
    <p:sldId id="272" r:id="rId11"/>
    <p:sldId id="266" r:id="rId12"/>
    <p:sldId id="267" r:id="rId13"/>
    <p:sldId id="269" r:id="rId14"/>
    <p:sldId id="270" r:id="rId15"/>
    <p:sldId id="268" r:id="rId16"/>
  </p:sldIdLst>
  <p:sldSz cx="18288000" cy="10287000"/>
  <p:notesSz cx="6858000" cy="9144000"/>
  <p:embeddedFontLst>
    <p:embeddedFont>
      <p:font typeface="Agency FB" panose="020B0503020202020204" pitchFamily="34" charset="0"/>
      <p:regular r:id="rId17"/>
      <p:bold r:id="rId18"/>
    </p:embeddedFont>
    <p:embeddedFont>
      <p:font typeface="Calibri" panose="020F0502020204030204" pitchFamily="34" charset="0"/>
      <p:regular r:id="rId19"/>
      <p:bold r:id="rId20"/>
      <p:italic r:id="rId21"/>
      <p:boldItalic r:id="rId22"/>
    </p:embeddedFont>
    <p:embeddedFont>
      <p:font typeface="Canva Sans" panose="020B0604020202020204" charset="0"/>
      <p:regular r:id="rId23"/>
    </p:embeddedFont>
    <p:embeddedFont>
      <p:font typeface="Canva Sans Bold" panose="020B0604020202020204" charset="0"/>
      <p:regular r:id="rId24"/>
    </p:embeddedFont>
    <p:embeddedFont>
      <p:font typeface="Cinzel" panose="020B0604020202020204" charset="0"/>
      <p:regular r:id="rId25"/>
    </p:embeddedFont>
    <p:embeddedFont>
      <p:font typeface="Cinzel Bold" panose="020B0604020202020204" charset="0"/>
      <p:regular r:id="rId26"/>
    </p:embeddedFont>
    <p:embeddedFont>
      <p:font typeface="Cooper BT Bold" panose="020B0604020202020204" charset="0"/>
      <p:regular r:id="rId27"/>
    </p:embeddedFont>
    <p:embeddedFont>
      <p:font typeface="Open Sans" panose="020B0606030504020204" pitchFamily="34" charset="0"/>
      <p:regular r:id="rId28"/>
      <p:bold r:id="rId29"/>
      <p:italic r:id="rId30"/>
      <p:boldItalic r:id="rId31"/>
    </p:embeddedFont>
    <p:embeddedFont>
      <p:font typeface="Open Sauce" panose="020B0604020202020204" charset="0"/>
      <p:regular r:id="rId32"/>
    </p:embeddedFont>
    <p:embeddedFont>
      <p:font typeface="Open Sauce Bold" panose="020B0604020202020204" charset="0"/>
      <p:regular r:id="rId33"/>
    </p:embeddedFont>
    <p:embeddedFont>
      <p:font typeface="Open Sauce Semi-Bold" panose="020B0604020202020204" charset="0"/>
      <p:regular r:id="rId34"/>
    </p:embeddedFont>
    <p:embeddedFont>
      <p:font typeface="Playfair Display Bold" panose="020B0604020202020204" charset="0"/>
      <p:regular r:id="rId35"/>
    </p:embeddedFont>
    <p:embeddedFont>
      <p:font typeface="Times New Roman Bold" panose="02020803070505020304" pitchFamily="18" charset="0"/>
      <p:regular r:id="rId36"/>
      <p:bold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17EB"/>
    <a:srgbClr val="1B1B1B"/>
    <a:srgbClr val="C3EDF0"/>
    <a:srgbClr val="35B3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29" y="1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viewProps" Target="viewProps.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jpeg"/><Relationship Id="rId18" Type="http://schemas.openxmlformats.org/officeDocument/2006/relationships/image" Target="../media/image48.svg"/><Relationship Id="rId3" Type="http://schemas.openxmlformats.org/officeDocument/2006/relationships/image" Target="../media/image33.svg"/><Relationship Id="rId21" Type="http://schemas.openxmlformats.org/officeDocument/2006/relationships/image" Target="../media/image51.svg"/><Relationship Id="rId7" Type="http://schemas.openxmlformats.org/officeDocument/2006/relationships/image" Target="../media/image37.png"/><Relationship Id="rId12" Type="http://schemas.openxmlformats.org/officeDocument/2006/relationships/image" Target="../media/image42.jpe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svg"/><Relationship Id="rId20" Type="http://schemas.openxmlformats.org/officeDocument/2006/relationships/image" Target="../media/image50.sv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41.jpeg"/><Relationship Id="rId5" Type="http://schemas.openxmlformats.org/officeDocument/2006/relationships/image" Target="../media/image35.svg"/><Relationship Id="rId15" Type="http://schemas.openxmlformats.org/officeDocument/2006/relationships/image" Target="../media/image45.svg"/><Relationship Id="rId10" Type="http://schemas.openxmlformats.org/officeDocument/2006/relationships/image" Target="../media/image40.sv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jpeg"/></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4.svg"/><Relationship Id="rId7" Type="http://schemas.openxmlformats.org/officeDocument/2006/relationships/image" Target="../media/image43.jpe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2.jpeg"/><Relationship Id="rId11" Type="http://schemas.openxmlformats.org/officeDocument/2006/relationships/image" Target="../media/image52.jpeg"/><Relationship Id="rId5" Type="http://schemas.openxmlformats.org/officeDocument/2006/relationships/image" Target="../media/image40.svg"/><Relationship Id="rId10" Type="http://schemas.openxmlformats.org/officeDocument/2006/relationships/image" Target="../media/image57.svg"/><Relationship Id="rId4" Type="http://schemas.openxmlformats.org/officeDocument/2006/relationships/image" Target="../media/image39.png"/><Relationship Id="rId9" Type="http://schemas.openxmlformats.org/officeDocument/2006/relationships/image" Target="../media/image56.svg"/></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4.svg"/><Relationship Id="rId7" Type="http://schemas.openxmlformats.org/officeDocument/2006/relationships/image" Target="../media/image43.jpe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2.jpeg"/><Relationship Id="rId11" Type="http://schemas.openxmlformats.org/officeDocument/2006/relationships/image" Target="../media/image52.jpeg"/><Relationship Id="rId5" Type="http://schemas.openxmlformats.org/officeDocument/2006/relationships/image" Target="../media/image40.svg"/><Relationship Id="rId10" Type="http://schemas.openxmlformats.org/officeDocument/2006/relationships/image" Target="../media/image57.svg"/><Relationship Id="rId4" Type="http://schemas.openxmlformats.org/officeDocument/2006/relationships/image" Target="../media/image39.png"/><Relationship Id="rId9" Type="http://schemas.openxmlformats.org/officeDocument/2006/relationships/image" Target="../media/image56.svg"/></Relationships>
</file>

<file path=ppt/slides/_rels/slide1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0.svg"/><Relationship Id="rId7" Type="http://schemas.openxmlformats.org/officeDocument/2006/relationships/image" Target="../media/image9.svg"/><Relationship Id="rId12" Type="http://schemas.openxmlformats.org/officeDocument/2006/relationships/image" Target="../media/image13.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sv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svg"/></Relationships>
</file>

<file path=ppt/slides/_rels/slide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16948" y="229485"/>
            <a:ext cx="17854104" cy="8400220"/>
            <a:chOff x="0" y="0"/>
            <a:chExt cx="2924524" cy="1375966"/>
          </a:xfrm>
        </p:grpSpPr>
        <p:sp>
          <p:nvSpPr>
            <p:cNvPr id="3" name="Freeform 3"/>
            <p:cNvSpPr/>
            <p:nvPr/>
          </p:nvSpPr>
          <p:spPr>
            <a:xfrm>
              <a:off x="0" y="0"/>
              <a:ext cx="2924525" cy="1375967"/>
            </a:xfrm>
            <a:custGeom>
              <a:avLst/>
              <a:gdLst/>
              <a:ahLst/>
              <a:cxnLst/>
              <a:rect l="l" t="t" r="r" b="b"/>
              <a:pathLst>
                <a:path w="2924525" h="1375967">
                  <a:moveTo>
                    <a:pt x="2800064" y="1375966"/>
                  </a:moveTo>
                  <a:lnTo>
                    <a:pt x="124460" y="1375966"/>
                  </a:lnTo>
                  <a:cubicBezTo>
                    <a:pt x="55880" y="1375966"/>
                    <a:pt x="0" y="1320086"/>
                    <a:pt x="0" y="1251506"/>
                  </a:cubicBezTo>
                  <a:lnTo>
                    <a:pt x="0" y="124460"/>
                  </a:lnTo>
                  <a:cubicBezTo>
                    <a:pt x="0" y="55880"/>
                    <a:pt x="55880" y="0"/>
                    <a:pt x="124460" y="0"/>
                  </a:cubicBezTo>
                  <a:lnTo>
                    <a:pt x="2800065" y="0"/>
                  </a:lnTo>
                  <a:cubicBezTo>
                    <a:pt x="2868644" y="0"/>
                    <a:pt x="2924525" y="55880"/>
                    <a:pt x="2924525" y="124460"/>
                  </a:cubicBezTo>
                  <a:lnTo>
                    <a:pt x="2924525" y="1251507"/>
                  </a:lnTo>
                  <a:cubicBezTo>
                    <a:pt x="2924525" y="1320086"/>
                    <a:pt x="2868644" y="1375967"/>
                    <a:pt x="2800065" y="1375967"/>
                  </a:cubicBezTo>
                  <a:close/>
                </a:path>
              </a:pathLst>
            </a:custGeom>
            <a:solidFill>
              <a:srgbClr val="1B1B1B"/>
            </a:solidFill>
          </p:spPr>
          <p:txBody>
            <a:bodyPr/>
            <a:lstStyle/>
            <a:p>
              <a:endParaRPr lang="en-IN"/>
            </a:p>
          </p:txBody>
        </p:sp>
      </p:grpSp>
      <p:grpSp>
        <p:nvGrpSpPr>
          <p:cNvPr id="4" name="Group 4"/>
          <p:cNvGrpSpPr>
            <a:grpSpLocks noChangeAspect="1"/>
          </p:cNvGrpSpPr>
          <p:nvPr/>
        </p:nvGrpSpPr>
        <p:grpSpPr>
          <a:xfrm>
            <a:off x="10277072" y="1433593"/>
            <a:ext cx="5133440" cy="10432433"/>
            <a:chOff x="0" y="0"/>
            <a:chExt cx="5001260" cy="10163810"/>
          </a:xfrm>
        </p:grpSpPr>
        <p:sp>
          <p:nvSpPr>
            <p:cNvPr id="5" name="Freeform 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IN"/>
            </a:p>
          </p:txBody>
        </p:sp>
        <p:sp>
          <p:nvSpPr>
            <p:cNvPr id="6" name="Freeform 6"/>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2919" r="-2919"/>
              </a:stretch>
            </a:blipFill>
          </p:spPr>
          <p:txBody>
            <a:bodyPr/>
            <a:lstStyle/>
            <a:p>
              <a:endParaRPr lang="en-IN"/>
            </a:p>
          </p:txBody>
        </p:sp>
      </p:grpSp>
      <p:sp>
        <p:nvSpPr>
          <p:cNvPr id="7" name="Freeform 7"/>
          <p:cNvSpPr/>
          <p:nvPr/>
        </p:nvSpPr>
        <p:spPr>
          <a:xfrm>
            <a:off x="544314" y="229485"/>
            <a:ext cx="11517185" cy="2408216"/>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4"/>
            <a:stretch>
              <a:fillRect t="-297342"/>
            </a:stretch>
          </a:blipFill>
        </p:spPr>
        <p:txBody>
          <a:bodyPr/>
          <a:lstStyle/>
          <a:p>
            <a:endParaRPr lang="en-IN"/>
          </a:p>
        </p:txBody>
      </p:sp>
      <p:grpSp>
        <p:nvGrpSpPr>
          <p:cNvPr id="8" name="Group 8"/>
          <p:cNvGrpSpPr/>
          <p:nvPr/>
        </p:nvGrpSpPr>
        <p:grpSpPr>
          <a:xfrm>
            <a:off x="17023934" y="9330827"/>
            <a:ext cx="470732" cy="239358"/>
            <a:chOff x="0" y="0"/>
            <a:chExt cx="627643" cy="319144"/>
          </a:xfrm>
        </p:grpSpPr>
        <p:grpSp>
          <p:nvGrpSpPr>
            <p:cNvPr id="9" name="Group 9"/>
            <p:cNvGrpSpPr/>
            <p:nvPr/>
          </p:nvGrpSpPr>
          <p:grpSpPr>
            <a:xfrm>
              <a:off x="0" y="0"/>
              <a:ext cx="627643" cy="319144"/>
              <a:chOff x="0" y="0"/>
              <a:chExt cx="3763941" cy="1913890"/>
            </a:xfrm>
          </p:grpSpPr>
          <p:sp>
            <p:nvSpPr>
              <p:cNvPr id="10" name="Freeform 10"/>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txBody>
              <a:bodyPr/>
              <a:lstStyle/>
              <a:p>
                <a:endParaRPr lang="en-IN"/>
              </a:p>
            </p:txBody>
          </p:sp>
        </p:grpSp>
        <p:grpSp>
          <p:nvGrpSpPr>
            <p:cNvPr id="11" name="Group 11"/>
            <p:cNvGrpSpPr/>
            <p:nvPr/>
          </p:nvGrpSpPr>
          <p:grpSpPr>
            <a:xfrm>
              <a:off x="313822" y="20591"/>
              <a:ext cx="277962" cy="27796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txBody>
              <a:bodyPr/>
              <a:lstStyle/>
              <a:p>
                <a:endParaRPr lang="en-IN"/>
              </a:p>
            </p:txBody>
          </p:sp>
        </p:grpSp>
      </p:grpSp>
      <p:grpSp>
        <p:nvGrpSpPr>
          <p:cNvPr id="13" name="Group 13"/>
          <p:cNvGrpSpPr/>
          <p:nvPr/>
        </p:nvGrpSpPr>
        <p:grpSpPr>
          <a:xfrm>
            <a:off x="1028700" y="9209737"/>
            <a:ext cx="481538" cy="481538"/>
            <a:chOff x="0" y="0"/>
            <a:chExt cx="642051" cy="642051"/>
          </a:xfrm>
        </p:grpSpPr>
        <p:grpSp>
          <p:nvGrpSpPr>
            <p:cNvPr id="14" name="Group 14"/>
            <p:cNvGrpSpPr/>
            <p:nvPr/>
          </p:nvGrpSpPr>
          <p:grpSpPr>
            <a:xfrm>
              <a:off x="0" y="0"/>
              <a:ext cx="642051" cy="642051"/>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txBody>
              <a:bodyPr/>
              <a:lstStyle/>
              <a:p>
                <a:endParaRPr lang="en-IN"/>
              </a:p>
            </p:txBody>
          </p:sp>
        </p:grpSp>
        <p:sp>
          <p:nvSpPr>
            <p:cNvPr id="16" name="Freeform 16"/>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grpSp>
        <p:nvGrpSpPr>
          <p:cNvPr id="17" name="Group 17"/>
          <p:cNvGrpSpPr/>
          <p:nvPr/>
        </p:nvGrpSpPr>
        <p:grpSpPr>
          <a:xfrm>
            <a:off x="1673644" y="9209737"/>
            <a:ext cx="481538" cy="481538"/>
            <a:chOff x="0" y="0"/>
            <a:chExt cx="642051" cy="642051"/>
          </a:xfrm>
        </p:grpSpPr>
        <p:grpSp>
          <p:nvGrpSpPr>
            <p:cNvPr id="18" name="Group 18"/>
            <p:cNvGrpSpPr/>
            <p:nvPr/>
          </p:nvGrpSpPr>
          <p:grpSpPr>
            <a:xfrm>
              <a:off x="0" y="0"/>
              <a:ext cx="642051" cy="642051"/>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txBody>
              <a:bodyPr/>
              <a:lstStyle/>
              <a:p>
                <a:endParaRPr lang="en-IN"/>
              </a:p>
            </p:txBody>
          </p:sp>
        </p:grpSp>
        <p:sp>
          <p:nvSpPr>
            <p:cNvPr id="20" name="Freeform 20"/>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grpSp>
        <p:nvGrpSpPr>
          <p:cNvPr id="21" name="Group 21"/>
          <p:cNvGrpSpPr/>
          <p:nvPr/>
        </p:nvGrpSpPr>
        <p:grpSpPr>
          <a:xfrm>
            <a:off x="2318588" y="9209737"/>
            <a:ext cx="481538" cy="481538"/>
            <a:chOff x="0" y="0"/>
            <a:chExt cx="642051" cy="642051"/>
          </a:xfrm>
        </p:grpSpPr>
        <p:grpSp>
          <p:nvGrpSpPr>
            <p:cNvPr id="22" name="Group 22"/>
            <p:cNvGrpSpPr/>
            <p:nvPr/>
          </p:nvGrpSpPr>
          <p:grpSpPr>
            <a:xfrm>
              <a:off x="0" y="0"/>
              <a:ext cx="642051" cy="642051"/>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txBody>
              <a:bodyPr/>
              <a:lstStyle/>
              <a:p>
                <a:endParaRPr lang="en-IN"/>
              </a:p>
            </p:txBody>
          </p:sp>
        </p:grpSp>
        <p:sp>
          <p:nvSpPr>
            <p:cNvPr id="24" name="Freeform 24"/>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grpSp>
      <p:sp>
        <p:nvSpPr>
          <p:cNvPr id="25" name="Freeform 25"/>
          <p:cNvSpPr/>
          <p:nvPr/>
        </p:nvSpPr>
        <p:spPr>
          <a:xfrm>
            <a:off x="17003587"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grpSp>
        <p:nvGrpSpPr>
          <p:cNvPr id="26" name="Group 26"/>
          <p:cNvGrpSpPr/>
          <p:nvPr/>
        </p:nvGrpSpPr>
        <p:grpSpPr>
          <a:xfrm>
            <a:off x="1673644" y="1280305"/>
            <a:ext cx="7470356" cy="4143865"/>
            <a:chOff x="0" y="0"/>
            <a:chExt cx="9960474" cy="5525153"/>
          </a:xfrm>
        </p:grpSpPr>
        <p:sp>
          <p:nvSpPr>
            <p:cNvPr id="27" name="TextBox 27"/>
            <p:cNvSpPr txBox="1"/>
            <p:nvPr/>
          </p:nvSpPr>
          <p:spPr>
            <a:xfrm>
              <a:off x="0" y="104775"/>
              <a:ext cx="9960474" cy="3772958"/>
            </a:xfrm>
            <a:prstGeom prst="rect">
              <a:avLst/>
            </a:prstGeom>
          </p:spPr>
          <p:txBody>
            <a:bodyPr lIns="0" tIns="0" rIns="0" bIns="0" rtlCol="0" anchor="t">
              <a:spAutoFit/>
            </a:bodyPr>
            <a:lstStyle/>
            <a:p>
              <a:pPr>
                <a:lnSpc>
                  <a:spcPts val="10999"/>
                </a:lnSpc>
              </a:pPr>
              <a:r>
                <a:rPr lang="en-US" sz="9999">
                  <a:solidFill>
                    <a:srgbClr val="F1E9E9"/>
                  </a:solidFill>
                  <a:latin typeface="Cinzel Bold"/>
                </a:rPr>
                <a:t>SNAP SEARCH</a:t>
              </a:r>
            </a:p>
          </p:txBody>
        </p:sp>
        <p:sp>
          <p:nvSpPr>
            <p:cNvPr id="28" name="TextBox 28"/>
            <p:cNvSpPr txBox="1"/>
            <p:nvPr/>
          </p:nvSpPr>
          <p:spPr>
            <a:xfrm>
              <a:off x="0" y="4251554"/>
              <a:ext cx="9960474" cy="1273599"/>
            </a:xfrm>
            <a:prstGeom prst="rect">
              <a:avLst/>
            </a:prstGeom>
          </p:spPr>
          <p:txBody>
            <a:bodyPr lIns="0" tIns="0" rIns="0" bIns="0" rtlCol="0" anchor="t">
              <a:spAutoFit/>
            </a:bodyPr>
            <a:lstStyle/>
            <a:p>
              <a:pPr>
                <a:lnSpc>
                  <a:spcPts val="3919"/>
                </a:lnSpc>
                <a:spcBef>
                  <a:spcPct val="0"/>
                </a:spcBef>
              </a:pPr>
              <a:r>
                <a:rPr lang="en-US" sz="2799">
                  <a:solidFill>
                    <a:srgbClr val="646464"/>
                  </a:solidFill>
                  <a:latin typeface="Cinzel Bold"/>
                </a:rPr>
                <a:t>Where questions meet answers, instantly!</a:t>
              </a:r>
            </a:p>
          </p:txBody>
        </p:sp>
      </p:grpSp>
      <p:sp>
        <p:nvSpPr>
          <p:cNvPr id="29" name="Rectangle 28">
            <a:extLst>
              <a:ext uri="{FF2B5EF4-FFF2-40B4-BE49-F238E27FC236}">
                <a16:creationId xmlns:a16="http://schemas.microsoft.com/office/drawing/2014/main" id="{88A68396-3784-7F3C-9456-D010ACEDCDC1}"/>
              </a:ext>
            </a:extLst>
          </p:cNvPr>
          <p:cNvSpPr/>
          <p:nvPr/>
        </p:nvSpPr>
        <p:spPr>
          <a:xfrm>
            <a:off x="685800" y="9029700"/>
            <a:ext cx="2532179" cy="7294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223CB75-08BF-99F0-5F67-211DE13A731D}"/>
              </a:ext>
            </a:extLst>
          </p:cNvPr>
          <p:cNvSpPr/>
          <p:nvPr/>
        </p:nvSpPr>
        <p:spPr>
          <a:xfrm>
            <a:off x="16764000" y="800100"/>
            <a:ext cx="703771" cy="558786"/>
          </a:xfrm>
          <a:prstGeom prst="ellipse">
            <a:avLst/>
          </a:prstGeom>
          <a:solidFill>
            <a:srgbClr val="1B1B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11EE73BE-FFE0-9223-3D7F-D60CE0CC3404}"/>
              </a:ext>
            </a:extLst>
          </p:cNvPr>
          <p:cNvSpPr/>
          <p:nvPr/>
        </p:nvSpPr>
        <p:spPr>
          <a:xfrm>
            <a:off x="16916400" y="9182795"/>
            <a:ext cx="703771" cy="57631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9182" y="7511975"/>
            <a:ext cx="5017291" cy="2122522"/>
          </a:xfrm>
          <a:custGeom>
            <a:avLst/>
            <a:gdLst/>
            <a:ahLst/>
            <a:cxnLst/>
            <a:rect l="l" t="t" r="r" b="b"/>
            <a:pathLst>
              <a:path w="5017291" h="2122522">
                <a:moveTo>
                  <a:pt x="0" y="0"/>
                </a:moveTo>
                <a:lnTo>
                  <a:pt x="5017292" y="0"/>
                </a:lnTo>
                <a:lnTo>
                  <a:pt x="5017292" y="2122522"/>
                </a:lnTo>
                <a:lnTo>
                  <a:pt x="0" y="21225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6682407" y="7559595"/>
            <a:ext cx="4922044" cy="2027275"/>
          </a:xfrm>
          <a:custGeom>
            <a:avLst/>
            <a:gdLst/>
            <a:ahLst/>
            <a:cxnLst/>
            <a:rect l="l" t="t" r="r" b="b"/>
            <a:pathLst>
              <a:path w="4922044" h="2027275">
                <a:moveTo>
                  <a:pt x="0" y="0"/>
                </a:moveTo>
                <a:lnTo>
                  <a:pt x="4922043" y="0"/>
                </a:lnTo>
                <a:lnTo>
                  <a:pt x="4922043" y="2027275"/>
                </a:lnTo>
                <a:lnTo>
                  <a:pt x="0" y="20272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2336106" y="7559595"/>
            <a:ext cx="4922044" cy="2027275"/>
          </a:xfrm>
          <a:custGeom>
            <a:avLst/>
            <a:gdLst/>
            <a:ahLst/>
            <a:cxnLst/>
            <a:rect l="l" t="t" r="r" b="b"/>
            <a:pathLst>
              <a:path w="4922044" h="2027275">
                <a:moveTo>
                  <a:pt x="0" y="0"/>
                </a:moveTo>
                <a:lnTo>
                  <a:pt x="4922044" y="0"/>
                </a:lnTo>
                <a:lnTo>
                  <a:pt x="4922044" y="2027275"/>
                </a:lnTo>
                <a:lnTo>
                  <a:pt x="0" y="2027275"/>
                </a:lnTo>
                <a:lnTo>
                  <a:pt x="0" y="0"/>
                </a:lnTo>
                <a:close/>
              </a:path>
            </a:pathLst>
          </a:custGeom>
          <a:blipFill>
            <a:blip r:embed="rId4">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2286" y="2159356"/>
            <a:ext cx="18292572" cy="3951365"/>
          </a:xfrm>
          <a:custGeom>
            <a:avLst/>
            <a:gdLst/>
            <a:ahLst/>
            <a:cxnLst/>
            <a:rect l="l" t="t" r="r" b="b"/>
            <a:pathLst>
              <a:path w="18292572" h="3951365">
                <a:moveTo>
                  <a:pt x="0" y="0"/>
                </a:moveTo>
                <a:lnTo>
                  <a:pt x="18292572" y="0"/>
                </a:lnTo>
                <a:lnTo>
                  <a:pt x="18292572" y="3951365"/>
                </a:lnTo>
                <a:lnTo>
                  <a:pt x="0" y="39513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a:off x="16513292" y="224707"/>
            <a:ext cx="1229361" cy="1270452"/>
          </a:xfrm>
          <a:custGeom>
            <a:avLst/>
            <a:gdLst/>
            <a:ahLst/>
            <a:cxnLst/>
            <a:rect l="l" t="t" r="r" b="b"/>
            <a:pathLst>
              <a:path w="1229361" h="1270452">
                <a:moveTo>
                  <a:pt x="0" y="0"/>
                </a:moveTo>
                <a:lnTo>
                  <a:pt x="1229361" y="0"/>
                </a:lnTo>
                <a:lnTo>
                  <a:pt x="1229361" y="1270451"/>
                </a:lnTo>
                <a:lnTo>
                  <a:pt x="0" y="12704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7" name="Freeform 7"/>
          <p:cNvSpPr/>
          <p:nvPr/>
        </p:nvSpPr>
        <p:spPr>
          <a:xfrm>
            <a:off x="7732995" y="7809612"/>
            <a:ext cx="2564606" cy="878681"/>
          </a:xfrm>
          <a:custGeom>
            <a:avLst/>
            <a:gdLst/>
            <a:ahLst/>
            <a:cxnLst/>
            <a:rect l="l" t="t" r="r" b="b"/>
            <a:pathLst>
              <a:path w="2564606" h="878681">
                <a:moveTo>
                  <a:pt x="0" y="0"/>
                </a:moveTo>
                <a:lnTo>
                  <a:pt x="2564606" y="0"/>
                </a:lnTo>
                <a:lnTo>
                  <a:pt x="2564606" y="878681"/>
                </a:lnTo>
                <a:lnTo>
                  <a:pt x="0" y="878681"/>
                </a:lnTo>
                <a:lnTo>
                  <a:pt x="0" y="0"/>
                </a:lnTo>
                <a:close/>
              </a:path>
            </a:pathLst>
          </a:custGeom>
          <a:blipFill>
            <a:blip r:embed="rId11"/>
            <a:stretch>
              <a:fillRect b="-191869"/>
            </a:stretch>
          </a:blipFill>
        </p:spPr>
        <p:txBody>
          <a:bodyPr/>
          <a:lstStyle/>
          <a:p>
            <a:endParaRPr lang="en-IN"/>
          </a:p>
        </p:txBody>
      </p:sp>
      <p:sp>
        <p:nvSpPr>
          <p:cNvPr id="8" name="Freeform 8"/>
          <p:cNvSpPr/>
          <p:nvPr/>
        </p:nvSpPr>
        <p:spPr>
          <a:xfrm>
            <a:off x="12965971" y="8009008"/>
            <a:ext cx="2836069" cy="514350"/>
          </a:xfrm>
          <a:custGeom>
            <a:avLst/>
            <a:gdLst/>
            <a:ahLst/>
            <a:cxnLst/>
            <a:rect l="l" t="t" r="r" b="b"/>
            <a:pathLst>
              <a:path w="2836069" h="514350">
                <a:moveTo>
                  <a:pt x="0" y="0"/>
                </a:moveTo>
                <a:lnTo>
                  <a:pt x="2836068" y="0"/>
                </a:lnTo>
                <a:lnTo>
                  <a:pt x="2836068" y="514350"/>
                </a:lnTo>
                <a:lnTo>
                  <a:pt x="0" y="514350"/>
                </a:lnTo>
                <a:lnTo>
                  <a:pt x="0" y="0"/>
                </a:lnTo>
                <a:close/>
              </a:path>
            </a:pathLst>
          </a:custGeom>
          <a:blipFill>
            <a:blip r:embed="rId12"/>
            <a:stretch>
              <a:fillRect r="-58438" b="-773611"/>
            </a:stretch>
          </a:blipFill>
        </p:spPr>
        <p:txBody>
          <a:bodyPr/>
          <a:lstStyle/>
          <a:p>
            <a:endParaRPr lang="en-IN"/>
          </a:p>
        </p:txBody>
      </p:sp>
      <p:sp>
        <p:nvSpPr>
          <p:cNvPr id="9" name="Freeform 9"/>
          <p:cNvSpPr/>
          <p:nvPr/>
        </p:nvSpPr>
        <p:spPr>
          <a:xfrm>
            <a:off x="12965971" y="8636808"/>
            <a:ext cx="2836069" cy="371475"/>
          </a:xfrm>
          <a:custGeom>
            <a:avLst/>
            <a:gdLst/>
            <a:ahLst/>
            <a:cxnLst/>
            <a:rect l="l" t="t" r="r" b="b"/>
            <a:pathLst>
              <a:path w="2836069" h="371475">
                <a:moveTo>
                  <a:pt x="0" y="0"/>
                </a:moveTo>
                <a:lnTo>
                  <a:pt x="2836068" y="0"/>
                </a:lnTo>
                <a:lnTo>
                  <a:pt x="2836068" y="371475"/>
                </a:lnTo>
                <a:lnTo>
                  <a:pt x="0" y="371475"/>
                </a:lnTo>
                <a:lnTo>
                  <a:pt x="0" y="0"/>
                </a:lnTo>
                <a:close/>
              </a:path>
            </a:pathLst>
          </a:custGeom>
          <a:blipFill>
            <a:blip r:embed="rId13"/>
            <a:stretch>
              <a:fillRect r="-24937" b="-853846"/>
            </a:stretch>
          </a:blipFill>
        </p:spPr>
        <p:txBody>
          <a:bodyPr/>
          <a:lstStyle/>
          <a:p>
            <a:endParaRPr lang="en-IN"/>
          </a:p>
        </p:txBody>
      </p:sp>
      <p:sp>
        <p:nvSpPr>
          <p:cNvPr id="10" name="Freeform 10"/>
          <p:cNvSpPr/>
          <p:nvPr/>
        </p:nvSpPr>
        <p:spPr>
          <a:xfrm>
            <a:off x="13012912" y="9160874"/>
            <a:ext cx="2836069" cy="371475"/>
          </a:xfrm>
          <a:custGeom>
            <a:avLst/>
            <a:gdLst/>
            <a:ahLst/>
            <a:cxnLst/>
            <a:rect l="l" t="t" r="r" b="b"/>
            <a:pathLst>
              <a:path w="2836069" h="371475">
                <a:moveTo>
                  <a:pt x="0" y="0"/>
                </a:moveTo>
                <a:lnTo>
                  <a:pt x="2836069" y="0"/>
                </a:lnTo>
                <a:lnTo>
                  <a:pt x="2836069" y="371475"/>
                </a:lnTo>
                <a:lnTo>
                  <a:pt x="0" y="371475"/>
                </a:lnTo>
                <a:lnTo>
                  <a:pt x="0" y="0"/>
                </a:lnTo>
                <a:close/>
              </a:path>
            </a:pathLst>
          </a:custGeom>
          <a:blipFill>
            <a:blip r:embed="rId13"/>
            <a:stretch>
              <a:fillRect r="-24937" b="-853846"/>
            </a:stretch>
          </a:blipFill>
        </p:spPr>
        <p:txBody>
          <a:bodyPr/>
          <a:lstStyle/>
          <a:p>
            <a:endParaRPr lang="en-IN"/>
          </a:p>
        </p:txBody>
      </p:sp>
      <p:sp>
        <p:nvSpPr>
          <p:cNvPr id="11" name="Freeform 11"/>
          <p:cNvSpPr/>
          <p:nvPr/>
        </p:nvSpPr>
        <p:spPr>
          <a:xfrm>
            <a:off x="1388874" y="7306377"/>
            <a:ext cx="3635769" cy="2442934"/>
          </a:xfrm>
          <a:custGeom>
            <a:avLst/>
            <a:gdLst/>
            <a:ahLst/>
            <a:cxnLst/>
            <a:rect l="l" t="t" r="r" b="b"/>
            <a:pathLst>
              <a:path w="3635769" h="2442934">
                <a:moveTo>
                  <a:pt x="0" y="0"/>
                </a:moveTo>
                <a:lnTo>
                  <a:pt x="3635768" y="0"/>
                </a:lnTo>
                <a:lnTo>
                  <a:pt x="3635768" y="2442934"/>
                </a:lnTo>
                <a:lnTo>
                  <a:pt x="0" y="244293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2" name="Freeform 12"/>
          <p:cNvSpPr/>
          <p:nvPr/>
        </p:nvSpPr>
        <p:spPr>
          <a:xfrm>
            <a:off x="7138742" y="7306377"/>
            <a:ext cx="3635769" cy="2442934"/>
          </a:xfrm>
          <a:custGeom>
            <a:avLst/>
            <a:gdLst/>
            <a:ahLst/>
            <a:cxnLst/>
            <a:rect l="l" t="t" r="r" b="b"/>
            <a:pathLst>
              <a:path w="3635769" h="2442934">
                <a:moveTo>
                  <a:pt x="0" y="0"/>
                </a:moveTo>
                <a:lnTo>
                  <a:pt x="3635769" y="0"/>
                </a:lnTo>
                <a:lnTo>
                  <a:pt x="3635769" y="2442934"/>
                </a:lnTo>
                <a:lnTo>
                  <a:pt x="0" y="2442934"/>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txBody>
          <a:bodyPr/>
          <a:lstStyle/>
          <a:p>
            <a:endParaRPr lang="en-IN"/>
          </a:p>
        </p:txBody>
      </p:sp>
      <p:sp>
        <p:nvSpPr>
          <p:cNvPr id="13" name="Freeform 13"/>
          <p:cNvSpPr/>
          <p:nvPr/>
        </p:nvSpPr>
        <p:spPr>
          <a:xfrm>
            <a:off x="8146375" y="3100116"/>
            <a:ext cx="1620774" cy="1620774"/>
          </a:xfrm>
          <a:custGeom>
            <a:avLst/>
            <a:gdLst/>
            <a:ahLst/>
            <a:cxnLst/>
            <a:rect l="l" t="t" r="r" b="b"/>
            <a:pathLst>
              <a:path w="1620774" h="1620774">
                <a:moveTo>
                  <a:pt x="0" y="0"/>
                </a:moveTo>
                <a:lnTo>
                  <a:pt x="1620774" y="0"/>
                </a:lnTo>
                <a:lnTo>
                  <a:pt x="1620774" y="1620774"/>
                </a:lnTo>
                <a:lnTo>
                  <a:pt x="0" y="16207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N"/>
          </a:p>
        </p:txBody>
      </p:sp>
      <p:sp>
        <p:nvSpPr>
          <p:cNvPr id="14" name="Freeform 14"/>
          <p:cNvSpPr/>
          <p:nvPr/>
        </p:nvSpPr>
        <p:spPr>
          <a:xfrm>
            <a:off x="5251585" y="4854714"/>
            <a:ext cx="7410448" cy="836676"/>
          </a:xfrm>
          <a:custGeom>
            <a:avLst/>
            <a:gdLst/>
            <a:ahLst/>
            <a:cxnLst/>
            <a:rect l="l" t="t" r="r" b="b"/>
            <a:pathLst>
              <a:path w="7410448" h="836676">
                <a:moveTo>
                  <a:pt x="0" y="0"/>
                </a:moveTo>
                <a:lnTo>
                  <a:pt x="7410448" y="0"/>
                </a:lnTo>
                <a:lnTo>
                  <a:pt x="7410448" y="836676"/>
                </a:lnTo>
                <a:lnTo>
                  <a:pt x="0" y="83667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IN"/>
          </a:p>
        </p:txBody>
      </p:sp>
      <p:sp>
        <p:nvSpPr>
          <p:cNvPr id="15" name="Freeform 15"/>
          <p:cNvSpPr/>
          <p:nvPr/>
        </p:nvSpPr>
        <p:spPr>
          <a:xfrm>
            <a:off x="12440876" y="7354169"/>
            <a:ext cx="3635769" cy="2442934"/>
          </a:xfrm>
          <a:custGeom>
            <a:avLst/>
            <a:gdLst/>
            <a:ahLst/>
            <a:cxnLst/>
            <a:rect l="l" t="t" r="r" b="b"/>
            <a:pathLst>
              <a:path w="3635769" h="2442934">
                <a:moveTo>
                  <a:pt x="0" y="0"/>
                </a:moveTo>
                <a:lnTo>
                  <a:pt x="3635769" y="0"/>
                </a:lnTo>
                <a:lnTo>
                  <a:pt x="3635769" y="2442934"/>
                </a:lnTo>
                <a:lnTo>
                  <a:pt x="0" y="2442934"/>
                </a:lnTo>
                <a:lnTo>
                  <a:pt x="0" y="0"/>
                </a:lnTo>
                <a:close/>
              </a:path>
            </a:pathLst>
          </a:custGeom>
          <a:blipFill>
            <a:blip r:embed="rId14">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7" name="TextBox 17"/>
          <p:cNvSpPr txBox="1"/>
          <p:nvPr/>
        </p:nvSpPr>
        <p:spPr>
          <a:xfrm>
            <a:off x="4254803" y="508597"/>
            <a:ext cx="1219931" cy="594834"/>
          </a:xfrm>
          <a:prstGeom prst="rect">
            <a:avLst/>
          </a:prstGeom>
        </p:spPr>
        <p:txBody>
          <a:bodyPr lIns="0" tIns="0" rIns="0" bIns="0" rtlCol="0" anchor="t">
            <a:spAutoFit/>
          </a:bodyPr>
          <a:lstStyle/>
          <a:p>
            <a:pPr algn="l">
              <a:lnSpc>
                <a:spcPts val="4693"/>
              </a:lnSpc>
            </a:pPr>
            <a:r>
              <a:rPr lang="en-US" sz="3352">
                <a:solidFill>
                  <a:srgbClr val="000000"/>
                </a:solidFill>
                <a:latin typeface="Canva Sans"/>
              </a:rPr>
              <a:t>Home</a:t>
            </a:r>
          </a:p>
        </p:txBody>
      </p:sp>
      <p:sp>
        <p:nvSpPr>
          <p:cNvPr id="18" name="TextBox 18"/>
          <p:cNvSpPr txBox="1"/>
          <p:nvPr/>
        </p:nvSpPr>
        <p:spPr>
          <a:xfrm>
            <a:off x="7012469" y="523956"/>
            <a:ext cx="1361956" cy="594834"/>
          </a:xfrm>
          <a:prstGeom prst="rect">
            <a:avLst/>
          </a:prstGeom>
        </p:spPr>
        <p:txBody>
          <a:bodyPr lIns="0" tIns="0" rIns="0" bIns="0" rtlCol="0" anchor="t">
            <a:spAutoFit/>
          </a:bodyPr>
          <a:lstStyle/>
          <a:p>
            <a:pPr algn="l">
              <a:lnSpc>
                <a:spcPts val="4693"/>
              </a:lnSpc>
            </a:pPr>
            <a:r>
              <a:rPr lang="en-US" sz="3352">
                <a:solidFill>
                  <a:srgbClr val="000000"/>
                </a:solidFill>
                <a:latin typeface="Canva Sans"/>
              </a:rPr>
              <a:t>About </a:t>
            </a:r>
          </a:p>
        </p:txBody>
      </p:sp>
      <p:sp>
        <p:nvSpPr>
          <p:cNvPr id="19" name="TextBox 19"/>
          <p:cNvSpPr txBox="1"/>
          <p:nvPr/>
        </p:nvSpPr>
        <p:spPr>
          <a:xfrm>
            <a:off x="10372246" y="523956"/>
            <a:ext cx="1507031" cy="594834"/>
          </a:xfrm>
          <a:prstGeom prst="rect">
            <a:avLst/>
          </a:prstGeom>
        </p:spPr>
        <p:txBody>
          <a:bodyPr lIns="0" tIns="0" rIns="0" bIns="0" rtlCol="0" anchor="t">
            <a:spAutoFit/>
          </a:bodyPr>
          <a:lstStyle/>
          <a:p>
            <a:pPr algn="l">
              <a:lnSpc>
                <a:spcPts val="4693"/>
              </a:lnSpc>
            </a:pPr>
            <a:r>
              <a:rPr lang="en-US" sz="3352">
                <a:solidFill>
                  <a:srgbClr val="000000"/>
                </a:solidFill>
                <a:latin typeface="Canva Sans"/>
              </a:rPr>
              <a:t>Doubts</a:t>
            </a:r>
          </a:p>
        </p:txBody>
      </p:sp>
      <p:sp>
        <p:nvSpPr>
          <p:cNvPr id="20" name="TextBox 20"/>
          <p:cNvSpPr txBox="1"/>
          <p:nvPr/>
        </p:nvSpPr>
        <p:spPr>
          <a:xfrm>
            <a:off x="14797128" y="508597"/>
            <a:ext cx="1116811" cy="574450"/>
          </a:xfrm>
          <a:prstGeom prst="rect">
            <a:avLst/>
          </a:prstGeom>
        </p:spPr>
        <p:txBody>
          <a:bodyPr lIns="0" tIns="0" rIns="0" bIns="0" rtlCol="0" anchor="t">
            <a:spAutoFit/>
          </a:bodyPr>
          <a:lstStyle/>
          <a:p>
            <a:pPr algn="l">
              <a:lnSpc>
                <a:spcPts val="4693"/>
              </a:lnSpc>
            </a:pPr>
            <a:r>
              <a:rPr lang="en-US" sz="3352">
                <a:solidFill>
                  <a:srgbClr val="000000"/>
                </a:solidFill>
                <a:latin typeface="Canva Sans"/>
              </a:rPr>
              <a:t>USER</a:t>
            </a:r>
          </a:p>
        </p:txBody>
      </p:sp>
      <p:sp>
        <p:nvSpPr>
          <p:cNvPr id="21" name="TextBox 21"/>
          <p:cNvSpPr txBox="1"/>
          <p:nvPr/>
        </p:nvSpPr>
        <p:spPr>
          <a:xfrm>
            <a:off x="432803" y="6186026"/>
            <a:ext cx="3493461" cy="682303"/>
          </a:xfrm>
          <a:prstGeom prst="rect">
            <a:avLst/>
          </a:prstGeom>
        </p:spPr>
        <p:txBody>
          <a:bodyPr wrap="square" lIns="0" tIns="0" rIns="0" bIns="0" rtlCol="0" anchor="t">
            <a:spAutoFit/>
          </a:bodyPr>
          <a:lstStyle/>
          <a:p>
            <a:pPr algn="l">
              <a:lnSpc>
                <a:spcPts val="5670"/>
              </a:lnSpc>
            </a:pPr>
            <a:r>
              <a:rPr lang="en-US" sz="4050" dirty="0">
                <a:solidFill>
                  <a:srgbClr val="000000"/>
                </a:solidFill>
                <a:latin typeface="Canva Sans Bold"/>
              </a:rPr>
              <a:t>How to use ?</a:t>
            </a:r>
          </a:p>
        </p:txBody>
      </p:sp>
      <p:sp>
        <p:nvSpPr>
          <p:cNvPr id="22" name="TextBox 22"/>
          <p:cNvSpPr txBox="1"/>
          <p:nvPr/>
        </p:nvSpPr>
        <p:spPr>
          <a:xfrm>
            <a:off x="1609501" y="7926026"/>
            <a:ext cx="1737910" cy="1110603"/>
          </a:xfrm>
          <a:prstGeom prst="rect">
            <a:avLst/>
          </a:prstGeom>
        </p:spPr>
        <p:txBody>
          <a:bodyPr lIns="0" tIns="0" rIns="0" bIns="0" rtlCol="0" anchor="t">
            <a:spAutoFit/>
          </a:bodyPr>
          <a:lstStyle/>
          <a:p>
            <a:pPr algn="ctr">
              <a:lnSpc>
                <a:spcPts val="4387"/>
              </a:lnSpc>
            </a:pPr>
            <a:r>
              <a:rPr lang="en-US" sz="3149">
                <a:solidFill>
                  <a:srgbClr val="5E17EB"/>
                </a:solidFill>
                <a:latin typeface="Canva Sans Bold"/>
              </a:rPr>
              <a:t>add your image</a:t>
            </a:r>
          </a:p>
        </p:txBody>
      </p:sp>
      <p:sp>
        <p:nvSpPr>
          <p:cNvPr id="23" name="TextBox 23"/>
          <p:cNvSpPr txBox="1"/>
          <p:nvPr/>
        </p:nvSpPr>
        <p:spPr>
          <a:xfrm>
            <a:off x="7795867" y="8814606"/>
            <a:ext cx="2774182" cy="368898"/>
          </a:xfrm>
          <a:prstGeom prst="rect">
            <a:avLst/>
          </a:prstGeom>
        </p:spPr>
        <p:txBody>
          <a:bodyPr lIns="0" tIns="0" rIns="0" bIns="0" rtlCol="0" anchor="t">
            <a:spAutoFit/>
          </a:bodyPr>
          <a:lstStyle/>
          <a:p>
            <a:pPr algn="l">
              <a:lnSpc>
                <a:spcPts val="2939"/>
              </a:lnSpc>
            </a:pPr>
            <a:r>
              <a:rPr lang="en-US" sz="2099">
                <a:solidFill>
                  <a:srgbClr val="5E17EB"/>
                </a:solidFill>
                <a:latin typeface="Canva Sans Bold"/>
              </a:rPr>
              <a:t>Generating results.....</a:t>
            </a:r>
          </a:p>
        </p:txBody>
      </p:sp>
      <p:sp>
        <p:nvSpPr>
          <p:cNvPr id="24" name="TextBox 24"/>
          <p:cNvSpPr txBox="1"/>
          <p:nvPr/>
        </p:nvSpPr>
        <p:spPr>
          <a:xfrm>
            <a:off x="12816909" y="7508172"/>
            <a:ext cx="1441802" cy="416133"/>
          </a:xfrm>
          <a:prstGeom prst="rect">
            <a:avLst/>
          </a:prstGeom>
        </p:spPr>
        <p:txBody>
          <a:bodyPr lIns="0" tIns="0" rIns="0" bIns="0" rtlCol="0" anchor="t">
            <a:spAutoFit/>
          </a:bodyPr>
          <a:lstStyle/>
          <a:p>
            <a:pPr algn="l">
              <a:lnSpc>
                <a:spcPts val="3359"/>
              </a:lnSpc>
            </a:pPr>
            <a:r>
              <a:rPr lang="en-US" sz="2399">
                <a:solidFill>
                  <a:srgbClr val="5E17EB"/>
                </a:solidFill>
                <a:latin typeface="Canva Sans Bold"/>
              </a:rPr>
              <a:t>results.....</a:t>
            </a:r>
          </a:p>
        </p:txBody>
      </p:sp>
      <p:sp>
        <p:nvSpPr>
          <p:cNvPr id="25" name="TextBox 25"/>
          <p:cNvSpPr txBox="1"/>
          <p:nvPr/>
        </p:nvSpPr>
        <p:spPr>
          <a:xfrm>
            <a:off x="6956877" y="2302547"/>
            <a:ext cx="4116086" cy="684297"/>
          </a:xfrm>
          <a:prstGeom prst="rect">
            <a:avLst/>
          </a:prstGeom>
        </p:spPr>
        <p:txBody>
          <a:bodyPr lIns="0" tIns="0" rIns="0" bIns="0" rtlCol="0" anchor="t">
            <a:spAutoFit/>
          </a:bodyPr>
          <a:lstStyle/>
          <a:p>
            <a:pPr algn="l">
              <a:lnSpc>
                <a:spcPts val="5564"/>
              </a:lnSpc>
            </a:pPr>
            <a:r>
              <a:rPr lang="en-US" sz="3974">
                <a:solidFill>
                  <a:srgbClr val="FFFFFF"/>
                </a:solidFill>
                <a:latin typeface="Cooper BT Bold"/>
              </a:rPr>
              <a:t>Add your image</a:t>
            </a:r>
          </a:p>
        </p:txBody>
      </p:sp>
      <p:sp>
        <p:nvSpPr>
          <p:cNvPr id="26" name="Freeform 10">
            <a:extLst>
              <a:ext uri="{FF2B5EF4-FFF2-40B4-BE49-F238E27FC236}">
                <a16:creationId xmlns:a16="http://schemas.microsoft.com/office/drawing/2014/main" id="{D9F20BA1-E0FB-F754-086E-4E84FB0A5721}"/>
              </a:ext>
            </a:extLst>
          </p:cNvPr>
          <p:cNvSpPr/>
          <p:nvPr/>
        </p:nvSpPr>
        <p:spPr>
          <a:xfrm>
            <a:off x="77538" y="0"/>
            <a:ext cx="3329773" cy="2076940"/>
          </a:xfrm>
          <a:custGeom>
            <a:avLst/>
            <a:gdLst/>
            <a:ahLst/>
            <a:cxnLst/>
            <a:rect l="l" t="t" r="r" b="b"/>
            <a:pathLst>
              <a:path w="3329773" h="2076940">
                <a:moveTo>
                  <a:pt x="0" y="0"/>
                </a:moveTo>
                <a:lnTo>
                  <a:pt x="3329774" y="0"/>
                </a:lnTo>
                <a:lnTo>
                  <a:pt x="3329774" y="2076940"/>
                </a:lnTo>
                <a:lnTo>
                  <a:pt x="0" y="2076940"/>
                </a:lnTo>
                <a:lnTo>
                  <a:pt x="0" y="0"/>
                </a:lnTo>
                <a:close/>
              </a:path>
            </a:pathLst>
          </a:custGeom>
          <a:blipFill>
            <a:blip r:embed="rId22"/>
            <a:stretch>
              <a:fillRect/>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 y="2159363"/>
            <a:ext cx="18292572" cy="8127644"/>
          </a:xfrm>
          <a:custGeom>
            <a:avLst/>
            <a:gdLst/>
            <a:ahLst/>
            <a:cxnLst/>
            <a:rect l="l" t="t" r="r" b="b"/>
            <a:pathLst>
              <a:path w="18292572" h="8127644">
                <a:moveTo>
                  <a:pt x="0" y="0"/>
                </a:moveTo>
                <a:lnTo>
                  <a:pt x="18292572" y="0"/>
                </a:lnTo>
                <a:lnTo>
                  <a:pt x="18292572" y="8127644"/>
                </a:lnTo>
                <a:lnTo>
                  <a:pt x="0" y="81276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6513292" y="224707"/>
            <a:ext cx="1229361" cy="1270452"/>
          </a:xfrm>
          <a:custGeom>
            <a:avLst/>
            <a:gdLst/>
            <a:ahLst/>
            <a:cxnLst/>
            <a:rect l="l" t="t" r="r" b="b"/>
            <a:pathLst>
              <a:path w="1229361" h="1270452">
                <a:moveTo>
                  <a:pt x="0" y="0"/>
                </a:moveTo>
                <a:lnTo>
                  <a:pt x="1229361" y="0"/>
                </a:lnTo>
                <a:lnTo>
                  <a:pt x="1229361" y="1270451"/>
                </a:lnTo>
                <a:lnTo>
                  <a:pt x="0" y="12704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555837" y="3508631"/>
            <a:ext cx="9572625" cy="1635919"/>
          </a:xfrm>
          <a:custGeom>
            <a:avLst/>
            <a:gdLst/>
            <a:ahLst/>
            <a:cxnLst/>
            <a:rect l="l" t="t" r="r" b="b"/>
            <a:pathLst>
              <a:path w="9572625" h="1635919">
                <a:moveTo>
                  <a:pt x="0" y="0"/>
                </a:moveTo>
                <a:lnTo>
                  <a:pt x="9572625" y="0"/>
                </a:lnTo>
                <a:lnTo>
                  <a:pt x="9572625" y="1635919"/>
                </a:lnTo>
                <a:lnTo>
                  <a:pt x="0" y="1635919"/>
                </a:lnTo>
                <a:lnTo>
                  <a:pt x="0" y="0"/>
                </a:lnTo>
                <a:close/>
              </a:path>
            </a:pathLst>
          </a:custGeom>
          <a:blipFill>
            <a:blip r:embed="rId6"/>
            <a:stretch>
              <a:fillRect b="-485152"/>
            </a:stretch>
          </a:blipFill>
        </p:spPr>
        <p:txBody>
          <a:bodyPr/>
          <a:lstStyle/>
          <a:p>
            <a:endParaRPr lang="en-IN"/>
          </a:p>
        </p:txBody>
      </p:sp>
      <p:sp>
        <p:nvSpPr>
          <p:cNvPr id="5" name="Freeform 5"/>
          <p:cNvSpPr/>
          <p:nvPr/>
        </p:nvSpPr>
        <p:spPr>
          <a:xfrm>
            <a:off x="1388609" y="6739057"/>
            <a:ext cx="10165556" cy="1607344"/>
          </a:xfrm>
          <a:custGeom>
            <a:avLst/>
            <a:gdLst/>
            <a:ahLst/>
            <a:cxnLst/>
            <a:rect l="l" t="t" r="r" b="b"/>
            <a:pathLst>
              <a:path w="10165556" h="1607344">
                <a:moveTo>
                  <a:pt x="0" y="0"/>
                </a:moveTo>
                <a:lnTo>
                  <a:pt x="10165557" y="0"/>
                </a:lnTo>
                <a:lnTo>
                  <a:pt x="10165557" y="1607343"/>
                </a:lnTo>
                <a:lnTo>
                  <a:pt x="0" y="1607343"/>
                </a:lnTo>
                <a:lnTo>
                  <a:pt x="0" y="0"/>
                </a:lnTo>
                <a:close/>
              </a:path>
            </a:pathLst>
          </a:custGeom>
          <a:blipFill>
            <a:blip r:embed="rId7"/>
            <a:stretch>
              <a:fillRect t="-47076" b="-485368"/>
            </a:stretch>
          </a:blipFill>
        </p:spPr>
        <p:txBody>
          <a:bodyPr/>
          <a:lstStyle/>
          <a:p>
            <a:endParaRPr lang="en-IN"/>
          </a:p>
        </p:txBody>
      </p:sp>
      <p:grpSp>
        <p:nvGrpSpPr>
          <p:cNvPr id="6" name="Group 6"/>
          <p:cNvGrpSpPr>
            <a:grpSpLocks noChangeAspect="1"/>
          </p:cNvGrpSpPr>
          <p:nvPr/>
        </p:nvGrpSpPr>
        <p:grpSpPr>
          <a:xfrm>
            <a:off x="8044241" y="9355655"/>
            <a:ext cx="1015327" cy="702595"/>
            <a:chOff x="0" y="0"/>
            <a:chExt cx="1353769" cy="936803"/>
          </a:xfrm>
        </p:grpSpPr>
        <p:sp>
          <p:nvSpPr>
            <p:cNvPr id="7" name="Freeform 7"/>
            <p:cNvSpPr/>
            <p:nvPr/>
          </p:nvSpPr>
          <p:spPr>
            <a:xfrm>
              <a:off x="-66294" y="0"/>
              <a:ext cx="1481328" cy="936752"/>
            </a:xfrm>
            <a:custGeom>
              <a:avLst/>
              <a:gdLst/>
              <a:ahLst/>
              <a:cxnLst/>
              <a:rect l="l" t="t" r="r" b="b"/>
              <a:pathLst>
                <a:path w="1481328" h="936752">
                  <a:moveTo>
                    <a:pt x="1231265" y="0"/>
                  </a:moveTo>
                  <a:cubicBezTo>
                    <a:pt x="1194689" y="0"/>
                    <a:pt x="1157859" y="14351"/>
                    <a:pt x="1126109" y="49022"/>
                  </a:cubicBezTo>
                  <a:lnTo>
                    <a:pt x="740537" y="469519"/>
                  </a:lnTo>
                  <a:lnTo>
                    <a:pt x="335915" y="60325"/>
                  </a:lnTo>
                  <a:cubicBezTo>
                    <a:pt x="312039" y="36195"/>
                    <a:pt x="283972" y="26035"/>
                    <a:pt x="255143" y="26035"/>
                  </a:cubicBezTo>
                  <a:cubicBezTo>
                    <a:pt x="134620" y="26035"/>
                    <a:pt x="0" y="204851"/>
                    <a:pt x="102997" y="304800"/>
                  </a:cubicBezTo>
                  <a:lnTo>
                    <a:pt x="754888" y="936752"/>
                  </a:lnTo>
                  <a:lnTo>
                    <a:pt x="1386586" y="271526"/>
                  </a:lnTo>
                  <a:cubicBezTo>
                    <a:pt x="1481328" y="171958"/>
                    <a:pt x="1357630" y="0"/>
                    <a:pt x="1231265" y="0"/>
                  </a:cubicBezTo>
                  <a:close/>
                </a:path>
              </a:pathLst>
            </a:custGeom>
            <a:solidFill>
              <a:srgbClr val="FFFFFF"/>
            </a:solidFill>
          </p:spPr>
          <p:txBody>
            <a:bodyPr/>
            <a:lstStyle/>
            <a:p>
              <a:endParaRPr lang="en-IN"/>
            </a:p>
          </p:txBody>
        </p:sp>
      </p:grpSp>
      <p:sp>
        <p:nvSpPr>
          <p:cNvPr id="8" name="Freeform 8"/>
          <p:cNvSpPr/>
          <p:nvPr/>
        </p:nvSpPr>
        <p:spPr>
          <a:xfrm>
            <a:off x="12487068" y="3607087"/>
            <a:ext cx="1011991" cy="1482078"/>
          </a:xfrm>
          <a:custGeom>
            <a:avLst/>
            <a:gdLst/>
            <a:ahLst/>
            <a:cxnLst/>
            <a:rect l="l" t="t" r="r" b="b"/>
            <a:pathLst>
              <a:path w="1011991" h="1482078">
                <a:moveTo>
                  <a:pt x="0" y="0"/>
                </a:moveTo>
                <a:lnTo>
                  <a:pt x="1011991" y="0"/>
                </a:lnTo>
                <a:lnTo>
                  <a:pt x="1011991" y="1482078"/>
                </a:lnTo>
                <a:lnTo>
                  <a:pt x="0" y="14820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9" name="Freeform 9"/>
          <p:cNvSpPr/>
          <p:nvPr/>
        </p:nvSpPr>
        <p:spPr>
          <a:xfrm>
            <a:off x="12487068" y="6764124"/>
            <a:ext cx="1011991" cy="1482078"/>
          </a:xfrm>
          <a:custGeom>
            <a:avLst/>
            <a:gdLst/>
            <a:ahLst/>
            <a:cxnLst/>
            <a:rect l="l" t="t" r="r" b="b"/>
            <a:pathLst>
              <a:path w="1011991" h="1482078">
                <a:moveTo>
                  <a:pt x="0" y="0"/>
                </a:moveTo>
                <a:lnTo>
                  <a:pt x="1011991" y="0"/>
                </a:lnTo>
                <a:lnTo>
                  <a:pt x="1011991" y="1482078"/>
                </a:lnTo>
                <a:lnTo>
                  <a:pt x="0" y="1482078"/>
                </a:lnTo>
                <a:lnTo>
                  <a:pt x="0" y="0"/>
                </a:lnTo>
                <a:close/>
              </a:path>
            </a:pathLst>
          </a:custGeom>
          <a:blipFill>
            <a:blip r:embed="rId8">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0" name="Freeform 10"/>
          <p:cNvSpPr/>
          <p:nvPr/>
        </p:nvSpPr>
        <p:spPr>
          <a:xfrm>
            <a:off x="77538" y="0"/>
            <a:ext cx="3329773" cy="2076940"/>
          </a:xfrm>
          <a:custGeom>
            <a:avLst/>
            <a:gdLst/>
            <a:ahLst/>
            <a:cxnLst/>
            <a:rect l="l" t="t" r="r" b="b"/>
            <a:pathLst>
              <a:path w="3329773" h="2076940">
                <a:moveTo>
                  <a:pt x="0" y="0"/>
                </a:moveTo>
                <a:lnTo>
                  <a:pt x="3329774" y="0"/>
                </a:lnTo>
                <a:lnTo>
                  <a:pt x="3329774" y="2076940"/>
                </a:lnTo>
                <a:lnTo>
                  <a:pt x="0" y="2076940"/>
                </a:lnTo>
                <a:lnTo>
                  <a:pt x="0" y="0"/>
                </a:lnTo>
                <a:close/>
              </a:path>
            </a:pathLst>
          </a:custGeom>
          <a:blipFill>
            <a:blip r:embed="rId11"/>
            <a:stretch>
              <a:fillRect/>
            </a:stretch>
          </a:blipFill>
        </p:spPr>
        <p:txBody>
          <a:bodyPr/>
          <a:lstStyle/>
          <a:p>
            <a:endParaRPr lang="en-IN"/>
          </a:p>
        </p:txBody>
      </p:sp>
      <p:sp>
        <p:nvSpPr>
          <p:cNvPr id="11" name="TextBox 11"/>
          <p:cNvSpPr txBox="1"/>
          <p:nvPr/>
        </p:nvSpPr>
        <p:spPr>
          <a:xfrm>
            <a:off x="4254803" y="508597"/>
            <a:ext cx="1219931" cy="594834"/>
          </a:xfrm>
          <a:prstGeom prst="rect">
            <a:avLst/>
          </a:prstGeom>
        </p:spPr>
        <p:txBody>
          <a:bodyPr lIns="0" tIns="0" rIns="0" bIns="0" rtlCol="0" anchor="t">
            <a:spAutoFit/>
          </a:bodyPr>
          <a:lstStyle/>
          <a:p>
            <a:pPr algn="l">
              <a:lnSpc>
                <a:spcPts val="4693"/>
              </a:lnSpc>
            </a:pPr>
            <a:r>
              <a:rPr lang="en-US" sz="3352">
                <a:solidFill>
                  <a:srgbClr val="000000"/>
                </a:solidFill>
                <a:latin typeface="Canva Sans"/>
              </a:rPr>
              <a:t>Home</a:t>
            </a:r>
          </a:p>
        </p:txBody>
      </p:sp>
      <p:sp>
        <p:nvSpPr>
          <p:cNvPr id="12" name="TextBox 12"/>
          <p:cNvSpPr txBox="1"/>
          <p:nvPr/>
        </p:nvSpPr>
        <p:spPr>
          <a:xfrm>
            <a:off x="7012469" y="523956"/>
            <a:ext cx="1361956" cy="594834"/>
          </a:xfrm>
          <a:prstGeom prst="rect">
            <a:avLst/>
          </a:prstGeom>
        </p:spPr>
        <p:txBody>
          <a:bodyPr lIns="0" tIns="0" rIns="0" bIns="0" rtlCol="0" anchor="t">
            <a:spAutoFit/>
          </a:bodyPr>
          <a:lstStyle/>
          <a:p>
            <a:pPr algn="l">
              <a:lnSpc>
                <a:spcPts val="4693"/>
              </a:lnSpc>
            </a:pPr>
            <a:r>
              <a:rPr lang="en-US" sz="3352">
                <a:solidFill>
                  <a:srgbClr val="000000"/>
                </a:solidFill>
                <a:latin typeface="Canva Sans"/>
              </a:rPr>
              <a:t>About </a:t>
            </a:r>
          </a:p>
        </p:txBody>
      </p:sp>
      <p:sp>
        <p:nvSpPr>
          <p:cNvPr id="13" name="TextBox 13"/>
          <p:cNvSpPr txBox="1"/>
          <p:nvPr/>
        </p:nvSpPr>
        <p:spPr>
          <a:xfrm>
            <a:off x="10372246" y="523956"/>
            <a:ext cx="1507031" cy="594834"/>
          </a:xfrm>
          <a:prstGeom prst="rect">
            <a:avLst/>
          </a:prstGeom>
        </p:spPr>
        <p:txBody>
          <a:bodyPr lIns="0" tIns="0" rIns="0" bIns="0" rtlCol="0" anchor="t">
            <a:spAutoFit/>
          </a:bodyPr>
          <a:lstStyle/>
          <a:p>
            <a:pPr algn="l">
              <a:lnSpc>
                <a:spcPts val="4693"/>
              </a:lnSpc>
            </a:pPr>
            <a:r>
              <a:rPr lang="en-US" sz="3352">
                <a:solidFill>
                  <a:srgbClr val="000000"/>
                </a:solidFill>
                <a:latin typeface="Canva Sans"/>
              </a:rPr>
              <a:t>Doubts</a:t>
            </a:r>
          </a:p>
        </p:txBody>
      </p:sp>
      <p:sp>
        <p:nvSpPr>
          <p:cNvPr id="14" name="TextBox 14"/>
          <p:cNvSpPr txBox="1"/>
          <p:nvPr/>
        </p:nvSpPr>
        <p:spPr>
          <a:xfrm>
            <a:off x="14655432" y="508597"/>
            <a:ext cx="1116811" cy="594834"/>
          </a:xfrm>
          <a:prstGeom prst="rect">
            <a:avLst/>
          </a:prstGeom>
        </p:spPr>
        <p:txBody>
          <a:bodyPr lIns="0" tIns="0" rIns="0" bIns="0" rtlCol="0" anchor="t">
            <a:spAutoFit/>
          </a:bodyPr>
          <a:lstStyle/>
          <a:p>
            <a:pPr algn="l">
              <a:lnSpc>
                <a:spcPts val="4693"/>
              </a:lnSpc>
            </a:pPr>
            <a:r>
              <a:rPr lang="en-US" sz="3352">
                <a:solidFill>
                  <a:srgbClr val="000000"/>
                </a:solidFill>
                <a:latin typeface="Canva Sans"/>
              </a:rPr>
              <a:t>Login</a:t>
            </a:r>
          </a:p>
        </p:txBody>
      </p:sp>
      <p:sp>
        <p:nvSpPr>
          <p:cNvPr id="15" name="TextBox 15"/>
          <p:cNvSpPr txBox="1"/>
          <p:nvPr/>
        </p:nvSpPr>
        <p:spPr>
          <a:xfrm>
            <a:off x="77538" y="2270439"/>
            <a:ext cx="3329773" cy="716492"/>
          </a:xfrm>
          <a:prstGeom prst="rect">
            <a:avLst/>
          </a:prstGeom>
        </p:spPr>
        <p:txBody>
          <a:bodyPr lIns="0" tIns="0" rIns="0" bIns="0" rtlCol="0" anchor="t">
            <a:spAutoFit/>
          </a:bodyPr>
          <a:lstStyle/>
          <a:p>
            <a:pPr algn="l">
              <a:lnSpc>
                <a:spcPts val="5774"/>
              </a:lnSpc>
            </a:pPr>
            <a:r>
              <a:rPr lang="en-US" sz="4124">
                <a:solidFill>
                  <a:srgbClr val="FFFFFF"/>
                </a:solidFill>
                <a:latin typeface="Canva Sans Bold"/>
              </a:rPr>
              <a:t> Your Doubts</a:t>
            </a:r>
          </a:p>
        </p:txBody>
      </p:sp>
      <p:sp>
        <p:nvSpPr>
          <p:cNvPr id="16" name="TextBox 16"/>
          <p:cNvSpPr txBox="1"/>
          <p:nvPr/>
        </p:nvSpPr>
        <p:spPr>
          <a:xfrm>
            <a:off x="13714143" y="4096324"/>
            <a:ext cx="2999361" cy="416133"/>
          </a:xfrm>
          <a:prstGeom prst="rect">
            <a:avLst/>
          </a:prstGeom>
        </p:spPr>
        <p:txBody>
          <a:bodyPr lIns="0" tIns="0" rIns="0" bIns="0" rtlCol="0" anchor="t">
            <a:spAutoFit/>
          </a:bodyPr>
          <a:lstStyle/>
          <a:p>
            <a:pPr algn="l">
              <a:lnSpc>
                <a:spcPts val="3359"/>
              </a:lnSpc>
            </a:pPr>
            <a:r>
              <a:rPr lang="en-US" sz="2399">
                <a:solidFill>
                  <a:srgbClr val="000000"/>
                </a:solidFill>
                <a:latin typeface="Canva Sans"/>
              </a:rPr>
              <a:t>click for full solution</a:t>
            </a:r>
          </a:p>
        </p:txBody>
      </p:sp>
      <p:sp>
        <p:nvSpPr>
          <p:cNvPr id="17" name="TextBox 17"/>
          <p:cNvSpPr txBox="1"/>
          <p:nvPr/>
        </p:nvSpPr>
        <p:spPr>
          <a:xfrm>
            <a:off x="13714143" y="7187689"/>
            <a:ext cx="2999361" cy="416133"/>
          </a:xfrm>
          <a:prstGeom prst="rect">
            <a:avLst/>
          </a:prstGeom>
        </p:spPr>
        <p:txBody>
          <a:bodyPr lIns="0" tIns="0" rIns="0" bIns="0" rtlCol="0" anchor="t">
            <a:spAutoFit/>
          </a:bodyPr>
          <a:lstStyle/>
          <a:p>
            <a:pPr algn="l">
              <a:lnSpc>
                <a:spcPts val="3359"/>
              </a:lnSpc>
            </a:pPr>
            <a:r>
              <a:rPr lang="en-US" sz="2399">
                <a:solidFill>
                  <a:srgbClr val="000000"/>
                </a:solidFill>
                <a:latin typeface="Canva Sans"/>
              </a:rPr>
              <a:t>click for full solution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 y="2159356"/>
            <a:ext cx="18292572" cy="8127644"/>
          </a:xfrm>
          <a:custGeom>
            <a:avLst/>
            <a:gdLst/>
            <a:ahLst/>
            <a:cxnLst/>
            <a:rect l="l" t="t" r="r" b="b"/>
            <a:pathLst>
              <a:path w="18292572" h="8127644">
                <a:moveTo>
                  <a:pt x="0" y="0"/>
                </a:moveTo>
                <a:lnTo>
                  <a:pt x="18292572" y="0"/>
                </a:lnTo>
                <a:lnTo>
                  <a:pt x="18292572" y="8127644"/>
                </a:lnTo>
                <a:lnTo>
                  <a:pt x="0" y="81276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6513292" y="224707"/>
            <a:ext cx="1229361" cy="1270452"/>
          </a:xfrm>
          <a:custGeom>
            <a:avLst/>
            <a:gdLst/>
            <a:ahLst/>
            <a:cxnLst/>
            <a:rect l="l" t="t" r="r" b="b"/>
            <a:pathLst>
              <a:path w="1229361" h="1270452">
                <a:moveTo>
                  <a:pt x="0" y="0"/>
                </a:moveTo>
                <a:lnTo>
                  <a:pt x="1229361" y="0"/>
                </a:lnTo>
                <a:lnTo>
                  <a:pt x="1229361" y="1270451"/>
                </a:lnTo>
                <a:lnTo>
                  <a:pt x="0" y="12704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555837" y="3508631"/>
            <a:ext cx="9572625" cy="1635919"/>
          </a:xfrm>
          <a:custGeom>
            <a:avLst/>
            <a:gdLst/>
            <a:ahLst/>
            <a:cxnLst/>
            <a:rect l="l" t="t" r="r" b="b"/>
            <a:pathLst>
              <a:path w="9572625" h="1635919">
                <a:moveTo>
                  <a:pt x="0" y="0"/>
                </a:moveTo>
                <a:lnTo>
                  <a:pt x="9572625" y="0"/>
                </a:lnTo>
                <a:lnTo>
                  <a:pt x="9572625" y="1635919"/>
                </a:lnTo>
                <a:lnTo>
                  <a:pt x="0" y="1635919"/>
                </a:lnTo>
                <a:lnTo>
                  <a:pt x="0" y="0"/>
                </a:lnTo>
                <a:close/>
              </a:path>
            </a:pathLst>
          </a:custGeom>
          <a:blipFill>
            <a:blip r:embed="rId6"/>
            <a:stretch>
              <a:fillRect b="-485152"/>
            </a:stretch>
          </a:blipFill>
        </p:spPr>
        <p:txBody>
          <a:bodyPr/>
          <a:lstStyle/>
          <a:p>
            <a:endParaRPr lang="en-IN"/>
          </a:p>
        </p:txBody>
      </p:sp>
      <p:sp>
        <p:nvSpPr>
          <p:cNvPr id="5" name="Freeform 5"/>
          <p:cNvSpPr/>
          <p:nvPr/>
        </p:nvSpPr>
        <p:spPr>
          <a:xfrm>
            <a:off x="1388609" y="6739057"/>
            <a:ext cx="10165556" cy="1607344"/>
          </a:xfrm>
          <a:custGeom>
            <a:avLst/>
            <a:gdLst/>
            <a:ahLst/>
            <a:cxnLst/>
            <a:rect l="l" t="t" r="r" b="b"/>
            <a:pathLst>
              <a:path w="10165556" h="1607344">
                <a:moveTo>
                  <a:pt x="0" y="0"/>
                </a:moveTo>
                <a:lnTo>
                  <a:pt x="10165557" y="0"/>
                </a:lnTo>
                <a:lnTo>
                  <a:pt x="10165557" y="1607343"/>
                </a:lnTo>
                <a:lnTo>
                  <a:pt x="0" y="1607343"/>
                </a:lnTo>
                <a:lnTo>
                  <a:pt x="0" y="0"/>
                </a:lnTo>
                <a:close/>
              </a:path>
            </a:pathLst>
          </a:custGeom>
          <a:blipFill>
            <a:blip r:embed="rId7"/>
            <a:stretch>
              <a:fillRect t="-47076" b="-485368"/>
            </a:stretch>
          </a:blipFill>
        </p:spPr>
        <p:txBody>
          <a:bodyPr/>
          <a:lstStyle/>
          <a:p>
            <a:endParaRPr lang="en-IN"/>
          </a:p>
        </p:txBody>
      </p:sp>
      <p:sp>
        <p:nvSpPr>
          <p:cNvPr id="6" name="Freeform 6"/>
          <p:cNvSpPr/>
          <p:nvPr/>
        </p:nvSpPr>
        <p:spPr>
          <a:xfrm>
            <a:off x="12487068" y="3607087"/>
            <a:ext cx="1011991" cy="1482078"/>
          </a:xfrm>
          <a:custGeom>
            <a:avLst/>
            <a:gdLst/>
            <a:ahLst/>
            <a:cxnLst/>
            <a:rect l="l" t="t" r="r" b="b"/>
            <a:pathLst>
              <a:path w="1011991" h="1482078">
                <a:moveTo>
                  <a:pt x="0" y="0"/>
                </a:moveTo>
                <a:lnTo>
                  <a:pt x="1011991" y="0"/>
                </a:lnTo>
                <a:lnTo>
                  <a:pt x="1011991" y="1482078"/>
                </a:lnTo>
                <a:lnTo>
                  <a:pt x="0" y="14820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 name="Freeform 7"/>
          <p:cNvSpPr/>
          <p:nvPr/>
        </p:nvSpPr>
        <p:spPr>
          <a:xfrm>
            <a:off x="12487068" y="6764124"/>
            <a:ext cx="1011991" cy="1482078"/>
          </a:xfrm>
          <a:custGeom>
            <a:avLst/>
            <a:gdLst/>
            <a:ahLst/>
            <a:cxnLst/>
            <a:rect l="l" t="t" r="r" b="b"/>
            <a:pathLst>
              <a:path w="1011991" h="1482078">
                <a:moveTo>
                  <a:pt x="0" y="0"/>
                </a:moveTo>
                <a:lnTo>
                  <a:pt x="1011991" y="0"/>
                </a:lnTo>
                <a:lnTo>
                  <a:pt x="1011991" y="1482078"/>
                </a:lnTo>
                <a:lnTo>
                  <a:pt x="0" y="1482078"/>
                </a:lnTo>
                <a:lnTo>
                  <a:pt x="0" y="0"/>
                </a:lnTo>
                <a:close/>
              </a:path>
            </a:pathLst>
          </a:custGeom>
          <a:blipFill>
            <a:blip r:embed="rId8">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Freeform 8"/>
          <p:cNvSpPr/>
          <p:nvPr/>
        </p:nvSpPr>
        <p:spPr>
          <a:xfrm>
            <a:off x="-417635" y="-58477"/>
            <a:ext cx="3555654" cy="2217833"/>
          </a:xfrm>
          <a:custGeom>
            <a:avLst/>
            <a:gdLst/>
            <a:ahLst/>
            <a:cxnLst/>
            <a:rect l="l" t="t" r="r" b="b"/>
            <a:pathLst>
              <a:path w="3555654" h="2217833">
                <a:moveTo>
                  <a:pt x="0" y="0"/>
                </a:moveTo>
                <a:lnTo>
                  <a:pt x="3555654" y="0"/>
                </a:lnTo>
                <a:lnTo>
                  <a:pt x="3555654" y="2217833"/>
                </a:lnTo>
                <a:lnTo>
                  <a:pt x="0" y="2217833"/>
                </a:lnTo>
                <a:lnTo>
                  <a:pt x="0" y="0"/>
                </a:lnTo>
                <a:close/>
              </a:path>
            </a:pathLst>
          </a:custGeom>
          <a:blipFill>
            <a:blip r:embed="rId11"/>
            <a:stretch>
              <a:fillRect/>
            </a:stretch>
          </a:blipFill>
        </p:spPr>
        <p:txBody>
          <a:bodyPr/>
          <a:lstStyle/>
          <a:p>
            <a:endParaRPr lang="en-IN"/>
          </a:p>
        </p:txBody>
      </p:sp>
      <p:sp>
        <p:nvSpPr>
          <p:cNvPr id="9" name="TextBox 9"/>
          <p:cNvSpPr txBox="1"/>
          <p:nvPr/>
        </p:nvSpPr>
        <p:spPr>
          <a:xfrm>
            <a:off x="4254803" y="508597"/>
            <a:ext cx="1219931" cy="594834"/>
          </a:xfrm>
          <a:prstGeom prst="rect">
            <a:avLst/>
          </a:prstGeom>
        </p:spPr>
        <p:txBody>
          <a:bodyPr lIns="0" tIns="0" rIns="0" bIns="0" rtlCol="0" anchor="t">
            <a:spAutoFit/>
          </a:bodyPr>
          <a:lstStyle/>
          <a:p>
            <a:pPr algn="l">
              <a:lnSpc>
                <a:spcPts val="4693"/>
              </a:lnSpc>
            </a:pPr>
            <a:r>
              <a:rPr lang="en-US" sz="3352">
                <a:solidFill>
                  <a:srgbClr val="000000"/>
                </a:solidFill>
                <a:latin typeface="Canva Sans"/>
              </a:rPr>
              <a:t>Home</a:t>
            </a:r>
          </a:p>
        </p:txBody>
      </p:sp>
      <p:sp>
        <p:nvSpPr>
          <p:cNvPr id="10" name="TextBox 10"/>
          <p:cNvSpPr txBox="1"/>
          <p:nvPr/>
        </p:nvSpPr>
        <p:spPr>
          <a:xfrm>
            <a:off x="7012469" y="523956"/>
            <a:ext cx="1361956" cy="594834"/>
          </a:xfrm>
          <a:prstGeom prst="rect">
            <a:avLst/>
          </a:prstGeom>
        </p:spPr>
        <p:txBody>
          <a:bodyPr lIns="0" tIns="0" rIns="0" bIns="0" rtlCol="0" anchor="t">
            <a:spAutoFit/>
          </a:bodyPr>
          <a:lstStyle/>
          <a:p>
            <a:pPr algn="l">
              <a:lnSpc>
                <a:spcPts val="4693"/>
              </a:lnSpc>
            </a:pPr>
            <a:r>
              <a:rPr lang="en-US" sz="3352">
                <a:solidFill>
                  <a:srgbClr val="000000"/>
                </a:solidFill>
                <a:latin typeface="Canva Sans"/>
              </a:rPr>
              <a:t>About </a:t>
            </a:r>
          </a:p>
        </p:txBody>
      </p:sp>
      <p:sp>
        <p:nvSpPr>
          <p:cNvPr id="11" name="TextBox 11"/>
          <p:cNvSpPr txBox="1"/>
          <p:nvPr/>
        </p:nvSpPr>
        <p:spPr>
          <a:xfrm>
            <a:off x="10372246" y="523956"/>
            <a:ext cx="1507031" cy="594834"/>
          </a:xfrm>
          <a:prstGeom prst="rect">
            <a:avLst/>
          </a:prstGeom>
        </p:spPr>
        <p:txBody>
          <a:bodyPr lIns="0" tIns="0" rIns="0" bIns="0" rtlCol="0" anchor="t">
            <a:spAutoFit/>
          </a:bodyPr>
          <a:lstStyle/>
          <a:p>
            <a:pPr algn="l">
              <a:lnSpc>
                <a:spcPts val="4693"/>
              </a:lnSpc>
            </a:pPr>
            <a:r>
              <a:rPr lang="en-US" sz="3352">
                <a:solidFill>
                  <a:srgbClr val="000000"/>
                </a:solidFill>
                <a:latin typeface="Canva Sans"/>
              </a:rPr>
              <a:t>Doubts</a:t>
            </a:r>
          </a:p>
        </p:txBody>
      </p:sp>
      <p:sp>
        <p:nvSpPr>
          <p:cNvPr id="12" name="TextBox 12"/>
          <p:cNvSpPr txBox="1"/>
          <p:nvPr/>
        </p:nvSpPr>
        <p:spPr>
          <a:xfrm>
            <a:off x="14655432" y="508597"/>
            <a:ext cx="1116811" cy="594834"/>
          </a:xfrm>
          <a:prstGeom prst="rect">
            <a:avLst/>
          </a:prstGeom>
        </p:spPr>
        <p:txBody>
          <a:bodyPr lIns="0" tIns="0" rIns="0" bIns="0" rtlCol="0" anchor="t">
            <a:spAutoFit/>
          </a:bodyPr>
          <a:lstStyle/>
          <a:p>
            <a:pPr algn="l">
              <a:lnSpc>
                <a:spcPts val="4693"/>
              </a:lnSpc>
            </a:pPr>
            <a:r>
              <a:rPr lang="en-US" sz="3352">
                <a:solidFill>
                  <a:srgbClr val="000000"/>
                </a:solidFill>
                <a:latin typeface="Canva Sans"/>
              </a:rPr>
              <a:t>Login</a:t>
            </a:r>
          </a:p>
        </p:txBody>
      </p:sp>
      <p:sp>
        <p:nvSpPr>
          <p:cNvPr id="13" name="TextBox 13"/>
          <p:cNvSpPr txBox="1"/>
          <p:nvPr/>
        </p:nvSpPr>
        <p:spPr>
          <a:xfrm>
            <a:off x="124458" y="2234575"/>
            <a:ext cx="3978947" cy="875357"/>
          </a:xfrm>
          <a:prstGeom prst="rect">
            <a:avLst/>
          </a:prstGeom>
        </p:spPr>
        <p:txBody>
          <a:bodyPr lIns="0" tIns="0" rIns="0" bIns="0" rtlCol="0" anchor="t">
            <a:spAutoFit/>
          </a:bodyPr>
          <a:lstStyle/>
          <a:p>
            <a:pPr algn="l">
              <a:lnSpc>
                <a:spcPts val="7139"/>
              </a:lnSpc>
            </a:pPr>
            <a:r>
              <a:rPr lang="en-US" sz="5099">
                <a:solidFill>
                  <a:srgbClr val="FFFFFF"/>
                </a:solidFill>
                <a:latin typeface="Canva Sans Bold"/>
              </a:rPr>
              <a:t>SOLUTION</a:t>
            </a:r>
          </a:p>
        </p:txBody>
      </p:sp>
      <p:sp>
        <p:nvSpPr>
          <p:cNvPr id="14" name="TextBox 14"/>
          <p:cNvSpPr txBox="1"/>
          <p:nvPr/>
        </p:nvSpPr>
        <p:spPr>
          <a:xfrm>
            <a:off x="13714143" y="4096324"/>
            <a:ext cx="2999361" cy="416133"/>
          </a:xfrm>
          <a:prstGeom prst="rect">
            <a:avLst/>
          </a:prstGeom>
        </p:spPr>
        <p:txBody>
          <a:bodyPr lIns="0" tIns="0" rIns="0" bIns="0" rtlCol="0" anchor="t">
            <a:spAutoFit/>
          </a:bodyPr>
          <a:lstStyle/>
          <a:p>
            <a:pPr algn="l">
              <a:lnSpc>
                <a:spcPts val="3359"/>
              </a:lnSpc>
            </a:pPr>
            <a:r>
              <a:rPr lang="en-US" sz="2399">
                <a:solidFill>
                  <a:srgbClr val="000000"/>
                </a:solidFill>
                <a:latin typeface="Canva Sans"/>
              </a:rPr>
              <a:t>click for full solution</a:t>
            </a:r>
          </a:p>
        </p:txBody>
      </p:sp>
      <p:sp>
        <p:nvSpPr>
          <p:cNvPr id="15" name="TextBox 15"/>
          <p:cNvSpPr txBox="1"/>
          <p:nvPr/>
        </p:nvSpPr>
        <p:spPr>
          <a:xfrm>
            <a:off x="13714143" y="7187682"/>
            <a:ext cx="2999361" cy="416133"/>
          </a:xfrm>
          <a:prstGeom prst="rect">
            <a:avLst/>
          </a:prstGeom>
        </p:spPr>
        <p:txBody>
          <a:bodyPr lIns="0" tIns="0" rIns="0" bIns="0" rtlCol="0" anchor="t">
            <a:spAutoFit/>
          </a:bodyPr>
          <a:lstStyle/>
          <a:p>
            <a:pPr algn="l">
              <a:lnSpc>
                <a:spcPts val="3359"/>
              </a:lnSpc>
            </a:pPr>
            <a:r>
              <a:rPr lang="en-US" sz="2399">
                <a:solidFill>
                  <a:srgbClr val="000000"/>
                </a:solidFill>
                <a:latin typeface="Canva Sans"/>
              </a:rPr>
              <a:t>click for full solution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5B3B9"/>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BA93DD-072F-0095-2A9E-71DD2FFE0711}"/>
              </a:ext>
            </a:extLst>
          </p:cNvPr>
          <p:cNvPicPr>
            <a:picLocks noChangeAspect="1"/>
          </p:cNvPicPr>
          <p:nvPr/>
        </p:nvPicPr>
        <p:blipFill rotWithShape="1">
          <a:blip r:embed="rId2">
            <a:extLst>
              <a:ext uri="{28A0092B-C50C-407E-A947-70E740481C1C}">
                <a14:useLocalDpi xmlns:a14="http://schemas.microsoft.com/office/drawing/2010/main" val="0"/>
              </a:ext>
            </a:extLst>
          </a:blip>
          <a:srcRect r="2778"/>
          <a:stretch/>
        </p:blipFill>
        <p:spPr>
          <a:xfrm>
            <a:off x="5334000" y="0"/>
            <a:ext cx="8001000" cy="10287000"/>
          </a:xfrm>
          <a:prstGeom prst="rect">
            <a:avLst/>
          </a:prstGeom>
          <a:solidFill>
            <a:srgbClr val="C3EDF0"/>
          </a:solidFill>
        </p:spPr>
      </p:pic>
    </p:spTree>
    <p:extLst>
      <p:ext uri="{BB962C8B-B14F-4D97-AF65-F5344CB8AC3E}">
        <p14:creationId xmlns:p14="http://schemas.microsoft.com/office/powerpoint/2010/main" val="108602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173AD0-A8FD-AA87-963E-42A481582619}"/>
              </a:ext>
            </a:extLst>
          </p:cNvPr>
          <p:cNvSpPr txBox="1"/>
          <p:nvPr/>
        </p:nvSpPr>
        <p:spPr>
          <a:xfrm>
            <a:off x="7391400" y="4694884"/>
            <a:ext cx="12268200" cy="707886"/>
          </a:xfrm>
          <a:prstGeom prst="rect">
            <a:avLst/>
          </a:prstGeom>
          <a:noFill/>
        </p:spPr>
        <p:txBody>
          <a:bodyPr wrap="square" rtlCol="0">
            <a:spAutoFit/>
          </a:bodyPr>
          <a:lstStyle/>
          <a:p>
            <a:r>
              <a:rPr lang="en-IN" sz="4000" dirty="0">
                <a:solidFill>
                  <a:schemeClr val="bg1"/>
                </a:solidFill>
              </a:rPr>
              <a:t>https://github.com/Chinmay8897/snap-search-</a:t>
            </a:r>
          </a:p>
        </p:txBody>
      </p:sp>
      <p:sp>
        <p:nvSpPr>
          <p:cNvPr id="3" name="TextBox 2">
            <a:extLst>
              <a:ext uri="{FF2B5EF4-FFF2-40B4-BE49-F238E27FC236}">
                <a16:creationId xmlns:a16="http://schemas.microsoft.com/office/drawing/2014/main" id="{51D768DF-72E3-CF5D-97BF-D630E62DCB10}"/>
              </a:ext>
            </a:extLst>
          </p:cNvPr>
          <p:cNvSpPr txBox="1"/>
          <p:nvPr/>
        </p:nvSpPr>
        <p:spPr>
          <a:xfrm>
            <a:off x="1295400" y="4699828"/>
            <a:ext cx="3950109" cy="738664"/>
          </a:xfrm>
          <a:prstGeom prst="rect">
            <a:avLst/>
          </a:prstGeom>
          <a:noFill/>
        </p:spPr>
        <p:txBody>
          <a:bodyPr wrap="square" rtlCol="0">
            <a:spAutoFit/>
          </a:bodyPr>
          <a:lstStyle/>
          <a:p>
            <a:r>
              <a:rPr lang="en-IN" sz="4200" b="1" dirty="0">
                <a:solidFill>
                  <a:schemeClr val="bg1"/>
                </a:solidFill>
                <a:latin typeface="Times New Roman" panose="02020603050405020304" pitchFamily="18" charset="0"/>
                <a:cs typeface="Times New Roman" panose="02020603050405020304" pitchFamily="18" charset="0"/>
              </a:rPr>
              <a:t>GITHUB LINK</a:t>
            </a:r>
          </a:p>
        </p:txBody>
      </p:sp>
      <p:sp>
        <p:nvSpPr>
          <p:cNvPr id="4" name="Arrow: Right 3">
            <a:extLst>
              <a:ext uri="{FF2B5EF4-FFF2-40B4-BE49-F238E27FC236}">
                <a16:creationId xmlns:a16="http://schemas.microsoft.com/office/drawing/2014/main" id="{73DBE75A-DF2E-8BE5-9926-5C972229D680}"/>
              </a:ext>
            </a:extLst>
          </p:cNvPr>
          <p:cNvSpPr/>
          <p:nvPr/>
        </p:nvSpPr>
        <p:spPr>
          <a:xfrm>
            <a:off x="5562600" y="4699828"/>
            <a:ext cx="1295400" cy="707886"/>
          </a:xfrm>
          <a:prstGeom prst="rightArrow">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538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16948" y="229485"/>
            <a:ext cx="17854104" cy="8400220"/>
            <a:chOff x="0" y="0"/>
            <a:chExt cx="2924524" cy="1375966"/>
          </a:xfrm>
        </p:grpSpPr>
        <p:sp>
          <p:nvSpPr>
            <p:cNvPr id="3" name="Freeform 3"/>
            <p:cNvSpPr/>
            <p:nvPr/>
          </p:nvSpPr>
          <p:spPr>
            <a:xfrm>
              <a:off x="0" y="0"/>
              <a:ext cx="2924525" cy="1375967"/>
            </a:xfrm>
            <a:custGeom>
              <a:avLst/>
              <a:gdLst/>
              <a:ahLst/>
              <a:cxnLst/>
              <a:rect l="l" t="t" r="r" b="b"/>
              <a:pathLst>
                <a:path w="2924525" h="1375967">
                  <a:moveTo>
                    <a:pt x="2800064" y="1375966"/>
                  </a:moveTo>
                  <a:lnTo>
                    <a:pt x="124460" y="1375966"/>
                  </a:lnTo>
                  <a:cubicBezTo>
                    <a:pt x="55880" y="1375966"/>
                    <a:pt x="0" y="1320086"/>
                    <a:pt x="0" y="1251506"/>
                  </a:cubicBezTo>
                  <a:lnTo>
                    <a:pt x="0" y="124460"/>
                  </a:lnTo>
                  <a:cubicBezTo>
                    <a:pt x="0" y="55880"/>
                    <a:pt x="55880" y="0"/>
                    <a:pt x="124460" y="0"/>
                  </a:cubicBezTo>
                  <a:lnTo>
                    <a:pt x="2800065" y="0"/>
                  </a:lnTo>
                  <a:cubicBezTo>
                    <a:pt x="2868644" y="0"/>
                    <a:pt x="2924525" y="55880"/>
                    <a:pt x="2924525" y="124460"/>
                  </a:cubicBezTo>
                  <a:lnTo>
                    <a:pt x="2924525" y="1251507"/>
                  </a:lnTo>
                  <a:cubicBezTo>
                    <a:pt x="2924525" y="1320086"/>
                    <a:pt x="2868644" y="1375967"/>
                    <a:pt x="2800065" y="1375967"/>
                  </a:cubicBezTo>
                  <a:close/>
                </a:path>
              </a:pathLst>
            </a:custGeom>
            <a:solidFill>
              <a:srgbClr val="1B1B1B"/>
            </a:solidFill>
          </p:spPr>
          <p:txBody>
            <a:bodyPr/>
            <a:lstStyle/>
            <a:p>
              <a:endParaRPr lang="en-IN"/>
            </a:p>
          </p:txBody>
        </p:sp>
      </p:grpSp>
      <p:grpSp>
        <p:nvGrpSpPr>
          <p:cNvPr id="4" name="Group 4"/>
          <p:cNvGrpSpPr/>
          <p:nvPr/>
        </p:nvGrpSpPr>
        <p:grpSpPr>
          <a:xfrm>
            <a:off x="1028700" y="9209737"/>
            <a:ext cx="481538" cy="481538"/>
            <a:chOff x="0" y="0"/>
            <a:chExt cx="642051" cy="642051"/>
          </a:xfrm>
        </p:grpSpPr>
        <p:grpSp>
          <p:nvGrpSpPr>
            <p:cNvPr id="5" name="Group 5"/>
            <p:cNvGrpSpPr/>
            <p:nvPr/>
          </p:nvGrpSpPr>
          <p:grpSpPr>
            <a:xfrm>
              <a:off x="0" y="0"/>
              <a:ext cx="642051" cy="64205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txBody>
              <a:bodyPr/>
              <a:lstStyle/>
              <a:p>
                <a:endParaRPr lang="en-IN"/>
              </a:p>
            </p:txBody>
          </p:sp>
        </p:grpSp>
        <p:sp>
          <p:nvSpPr>
            <p:cNvPr id="7" name="Freeform 7"/>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grpSp>
        <p:nvGrpSpPr>
          <p:cNvPr id="8" name="Group 8"/>
          <p:cNvGrpSpPr/>
          <p:nvPr/>
        </p:nvGrpSpPr>
        <p:grpSpPr>
          <a:xfrm>
            <a:off x="1673644" y="9209737"/>
            <a:ext cx="481538" cy="481538"/>
            <a:chOff x="0" y="0"/>
            <a:chExt cx="642051" cy="642051"/>
          </a:xfrm>
        </p:grpSpPr>
        <p:grpSp>
          <p:nvGrpSpPr>
            <p:cNvPr id="9" name="Group 9"/>
            <p:cNvGrpSpPr/>
            <p:nvPr/>
          </p:nvGrpSpPr>
          <p:grpSpPr>
            <a:xfrm>
              <a:off x="0" y="0"/>
              <a:ext cx="642051" cy="642051"/>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txBody>
              <a:bodyPr/>
              <a:lstStyle/>
              <a:p>
                <a:endParaRPr lang="en-IN"/>
              </a:p>
            </p:txBody>
          </p:sp>
        </p:grpSp>
        <p:sp>
          <p:nvSpPr>
            <p:cNvPr id="11" name="Freeform 11"/>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grpSp>
        <p:nvGrpSpPr>
          <p:cNvPr id="12" name="Group 12"/>
          <p:cNvGrpSpPr/>
          <p:nvPr/>
        </p:nvGrpSpPr>
        <p:grpSpPr>
          <a:xfrm>
            <a:off x="2318588" y="9209737"/>
            <a:ext cx="481538" cy="481538"/>
            <a:chOff x="0" y="0"/>
            <a:chExt cx="642051" cy="642051"/>
          </a:xfrm>
        </p:grpSpPr>
        <p:grpSp>
          <p:nvGrpSpPr>
            <p:cNvPr id="13" name="Group 13"/>
            <p:cNvGrpSpPr/>
            <p:nvPr/>
          </p:nvGrpSpPr>
          <p:grpSpPr>
            <a:xfrm>
              <a:off x="0" y="0"/>
              <a:ext cx="642051" cy="642051"/>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txBody>
              <a:bodyPr/>
              <a:lstStyle/>
              <a:p>
                <a:endParaRPr lang="en-IN"/>
              </a:p>
            </p:txBody>
          </p:sp>
        </p:grpSp>
        <p:sp>
          <p:nvSpPr>
            <p:cNvPr id="15" name="Freeform 15"/>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sp>
        <p:nvSpPr>
          <p:cNvPr id="16" name="Freeform 16"/>
          <p:cNvSpPr/>
          <p:nvPr/>
        </p:nvSpPr>
        <p:spPr>
          <a:xfrm>
            <a:off x="1028700"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7" name="Freeform 17"/>
          <p:cNvSpPr/>
          <p:nvPr/>
        </p:nvSpPr>
        <p:spPr>
          <a:xfrm>
            <a:off x="2779297" y="4384289"/>
            <a:ext cx="12729407" cy="4245416"/>
          </a:xfrm>
          <a:custGeom>
            <a:avLst/>
            <a:gdLst/>
            <a:ahLst/>
            <a:cxnLst/>
            <a:rect l="l" t="t" r="r" b="b"/>
            <a:pathLst>
              <a:path w="12729407" h="4245416">
                <a:moveTo>
                  <a:pt x="0" y="0"/>
                </a:moveTo>
                <a:lnTo>
                  <a:pt x="12729406" y="0"/>
                </a:lnTo>
                <a:lnTo>
                  <a:pt x="12729406" y="4245416"/>
                </a:lnTo>
                <a:lnTo>
                  <a:pt x="0" y="4245416"/>
                </a:lnTo>
                <a:lnTo>
                  <a:pt x="0" y="0"/>
                </a:lnTo>
                <a:close/>
              </a:path>
            </a:pathLst>
          </a:custGeom>
          <a:blipFill>
            <a:blip r:embed="rId10"/>
            <a:stretch>
              <a:fillRect l="-38374" r="-16618" b="-286111"/>
            </a:stretch>
          </a:blipFill>
        </p:spPr>
        <p:txBody>
          <a:bodyPr/>
          <a:lstStyle/>
          <a:p>
            <a:endParaRPr lang="en-IN"/>
          </a:p>
        </p:txBody>
      </p:sp>
      <p:sp>
        <p:nvSpPr>
          <p:cNvPr id="18" name="Freeform 18"/>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grpSp>
        <p:nvGrpSpPr>
          <p:cNvPr id="19" name="Group 19"/>
          <p:cNvGrpSpPr/>
          <p:nvPr/>
        </p:nvGrpSpPr>
        <p:grpSpPr>
          <a:xfrm>
            <a:off x="16768221" y="9258300"/>
            <a:ext cx="470732" cy="239358"/>
            <a:chOff x="0" y="0"/>
            <a:chExt cx="627643" cy="319144"/>
          </a:xfrm>
        </p:grpSpPr>
        <p:grpSp>
          <p:nvGrpSpPr>
            <p:cNvPr id="20" name="Group 20"/>
            <p:cNvGrpSpPr/>
            <p:nvPr/>
          </p:nvGrpSpPr>
          <p:grpSpPr>
            <a:xfrm>
              <a:off x="0" y="0"/>
              <a:ext cx="627643" cy="319144"/>
              <a:chOff x="0" y="0"/>
              <a:chExt cx="3763941" cy="1913890"/>
            </a:xfrm>
          </p:grpSpPr>
          <p:sp>
            <p:nvSpPr>
              <p:cNvPr id="21" name="Freeform 21"/>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txBody>
              <a:bodyPr/>
              <a:lstStyle/>
              <a:p>
                <a:endParaRPr lang="en-IN"/>
              </a:p>
            </p:txBody>
          </p:sp>
        </p:grpSp>
        <p:grpSp>
          <p:nvGrpSpPr>
            <p:cNvPr id="22" name="Group 22"/>
            <p:cNvGrpSpPr/>
            <p:nvPr/>
          </p:nvGrpSpPr>
          <p:grpSpPr>
            <a:xfrm>
              <a:off x="313822" y="20591"/>
              <a:ext cx="277962" cy="27796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txBody>
              <a:bodyPr/>
              <a:lstStyle/>
              <a:p>
                <a:endParaRPr lang="en-IN"/>
              </a:p>
            </p:txBody>
          </p:sp>
        </p:grpSp>
      </p:grpSp>
      <p:grpSp>
        <p:nvGrpSpPr>
          <p:cNvPr id="24" name="Group 24"/>
          <p:cNvGrpSpPr/>
          <p:nvPr/>
        </p:nvGrpSpPr>
        <p:grpSpPr>
          <a:xfrm>
            <a:off x="4533814" y="3578932"/>
            <a:ext cx="9220373" cy="1701325"/>
            <a:chOff x="0" y="0"/>
            <a:chExt cx="12293830" cy="2268433"/>
          </a:xfrm>
        </p:grpSpPr>
        <p:sp>
          <p:nvSpPr>
            <p:cNvPr id="25" name="TextBox 25"/>
            <p:cNvSpPr txBox="1"/>
            <p:nvPr/>
          </p:nvSpPr>
          <p:spPr>
            <a:xfrm>
              <a:off x="0" y="0"/>
              <a:ext cx="12293830" cy="1257300"/>
            </a:xfrm>
            <a:prstGeom prst="rect">
              <a:avLst/>
            </a:prstGeom>
          </p:spPr>
          <p:txBody>
            <a:bodyPr lIns="0" tIns="0" rIns="0" bIns="0" rtlCol="0" anchor="t">
              <a:spAutoFit/>
            </a:bodyPr>
            <a:lstStyle/>
            <a:p>
              <a:pPr marL="0" lvl="0" indent="0" algn="ctr">
                <a:lnSpc>
                  <a:spcPts val="7440"/>
                </a:lnSpc>
                <a:spcBef>
                  <a:spcPct val="0"/>
                </a:spcBef>
              </a:pPr>
              <a:r>
                <a:rPr lang="en-US" sz="6200" u="none">
                  <a:solidFill>
                    <a:srgbClr val="F1E9E9"/>
                  </a:solidFill>
                  <a:latin typeface="Open Sauce Semi-Bold"/>
                </a:rPr>
                <a:t>Thank you!</a:t>
              </a:r>
            </a:p>
          </p:txBody>
        </p:sp>
        <p:sp>
          <p:nvSpPr>
            <p:cNvPr id="26" name="TextBox 26"/>
            <p:cNvSpPr txBox="1"/>
            <p:nvPr/>
          </p:nvSpPr>
          <p:spPr>
            <a:xfrm>
              <a:off x="0" y="1743287"/>
              <a:ext cx="12293830" cy="525146"/>
            </a:xfrm>
            <a:prstGeom prst="rect">
              <a:avLst/>
            </a:prstGeom>
          </p:spPr>
          <p:txBody>
            <a:bodyPr lIns="0" tIns="0" rIns="0" bIns="0" rtlCol="0" anchor="t">
              <a:spAutoFit/>
            </a:bodyPr>
            <a:lstStyle/>
            <a:p>
              <a:pPr algn="ctr">
                <a:lnSpc>
                  <a:spcPts val="3359"/>
                </a:lnSpc>
                <a:spcBef>
                  <a:spcPct val="0"/>
                </a:spcBef>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0233665" y="2247698"/>
            <a:ext cx="6476142" cy="5468748"/>
          </a:xfrm>
          <a:custGeom>
            <a:avLst/>
            <a:gdLst/>
            <a:ahLst/>
            <a:cxnLst/>
            <a:rect l="l" t="t" r="r" b="b"/>
            <a:pathLst>
              <a:path w="6476142" h="5468748">
                <a:moveTo>
                  <a:pt x="0" y="0"/>
                </a:moveTo>
                <a:lnTo>
                  <a:pt x="6476142" y="0"/>
                </a:lnTo>
                <a:lnTo>
                  <a:pt x="6476142" y="5468748"/>
                </a:lnTo>
                <a:lnTo>
                  <a:pt x="0" y="5468748"/>
                </a:lnTo>
                <a:lnTo>
                  <a:pt x="0" y="0"/>
                </a:lnTo>
                <a:close/>
              </a:path>
            </a:pathLst>
          </a:custGeom>
          <a:blipFill>
            <a:blip r:embed="rId4"/>
            <a:stretch>
              <a:fillRect l="-10679"/>
            </a:stretch>
          </a:blipFill>
        </p:spPr>
        <p:txBody>
          <a:bodyPr/>
          <a:lstStyle/>
          <a:p>
            <a:endParaRPr lang="en-IN"/>
          </a:p>
        </p:txBody>
      </p:sp>
      <p:grpSp>
        <p:nvGrpSpPr>
          <p:cNvPr id="4" name="Group 4"/>
          <p:cNvGrpSpPr/>
          <p:nvPr/>
        </p:nvGrpSpPr>
        <p:grpSpPr>
          <a:xfrm>
            <a:off x="0" y="2375634"/>
            <a:ext cx="9637101" cy="1763581"/>
            <a:chOff x="0" y="0"/>
            <a:chExt cx="12849468" cy="2351442"/>
          </a:xfrm>
        </p:grpSpPr>
        <p:sp>
          <p:nvSpPr>
            <p:cNvPr id="5" name="TextBox 5"/>
            <p:cNvSpPr txBox="1"/>
            <p:nvPr/>
          </p:nvSpPr>
          <p:spPr>
            <a:xfrm>
              <a:off x="0" y="0"/>
              <a:ext cx="12849468" cy="1270000"/>
            </a:xfrm>
            <a:prstGeom prst="rect">
              <a:avLst/>
            </a:prstGeom>
          </p:spPr>
          <p:txBody>
            <a:bodyPr lIns="0" tIns="0" rIns="0" bIns="0" rtlCol="0" anchor="t">
              <a:spAutoFit/>
            </a:bodyPr>
            <a:lstStyle/>
            <a:p>
              <a:pPr marL="0" lvl="0" indent="0" algn="l">
                <a:lnSpc>
                  <a:spcPts val="7573"/>
                </a:lnSpc>
                <a:spcBef>
                  <a:spcPct val="0"/>
                </a:spcBef>
              </a:pPr>
              <a:r>
                <a:rPr lang="en-US" sz="6311">
                  <a:solidFill>
                    <a:srgbClr val="F1E9E9"/>
                  </a:solidFill>
                  <a:latin typeface="Cinzel Bold"/>
                </a:rPr>
                <a:t>PROBLEM STATEMENT</a:t>
              </a:r>
            </a:p>
          </p:txBody>
        </p:sp>
        <p:sp>
          <p:nvSpPr>
            <p:cNvPr id="6" name="TextBox 6"/>
            <p:cNvSpPr txBox="1"/>
            <p:nvPr/>
          </p:nvSpPr>
          <p:spPr>
            <a:xfrm>
              <a:off x="0" y="1869185"/>
              <a:ext cx="10454165" cy="482257"/>
            </a:xfrm>
            <a:prstGeom prst="rect">
              <a:avLst/>
            </a:prstGeom>
          </p:spPr>
          <p:txBody>
            <a:bodyPr lIns="0" tIns="0" rIns="0" bIns="0" rtlCol="0" anchor="t">
              <a:spAutoFit/>
            </a:bodyPr>
            <a:lstStyle/>
            <a:p>
              <a:pPr marL="0" lvl="0" indent="0" algn="l">
                <a:lnSpc>
                  <a:spcPts val="3092"/>
                </a:lnSpc>
              </a:pPr>
              <a:endParaRPr/>
            </a:p>
          </p:txBody>
        </p:sp>
      </p:grpSp>
      <p:sp>
        <p:nvSpPr>
          <p:cNvPr id="7" name="TextBox 7"/>
          <p:cNvSpPr txBox="1"/>
          <p:nvPr/>
        </p:nvSpPr>
        <p:spPr>
          <a:xfrm>
            <a:off x="0" y="4048940"/>
            <a:ext cx="10040127" cy="2756848"/>
          </a:xfrm>
          <a:prstGeom prst="rect">
            <a:avLst/>
          </a:prstGeom>
        </p:spPr>
        <p:txBody>
          <a:bodyPr lIns="0" tIns="0" rIns="0" bIns="0" rtlCol="0" anchor="t">
            <a:spAutoFit/>
          </a:bodyPr>
          <a:lstStyle/>
          <a:p>
            <a:pPr algn="just">
              <a:lnSpc>
                <a:spcPts val="5547"/>
              </a:lnSpc>
            </a:pPr>
            <a:r>
              <a:rPr lang="en-US" sz="3962">
                <a:solidFill>
                  <a:srgbClr val="F1E9E9"/>
                </a:solidFill>
                <a:latin typeface="Cinzel"/>
              </a:rPr>
              <a:t>Develop an innovative application that extracts text from image and displays answers respective to the extract.</a:t>
            </a:r>
          </a:p>
        </p:txBody>
      </p:sp>
      <p:sp>
        <p:nvSpPr>
          <p:cNvPr id="8" name="Oval 7">
            <a:extLst>
              <a:ext uri="{FF2B5EF4-FFF2-40B4-BE49-F238E27FC236}">
                <a16:creationId xmlns:a16="http://schemas.microsoft.com/office/drawing/2014/main" id="{0FF69410-223D-120A-2124-4F127EC95C10}"/>
              </a:ext>
            </a:extLst>
          </p:cNvPr>
          <p:cNvSpPr/>
          <p:nvPr/>
        </p:nvSpPr>
        <p:spPr>
          <a:xfrm>
            <a:off x="16709807" y="800100"/>
            <a:ext cx="739993" cy="6858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16948" y="229485"/>
            <a:ext cx="7376604" cy="9826324"/>
            <a:chOff x="0" y="0"/>
            <a:chExt cx="1208297" cy="1609564"/>
          </a:xfrm>
        </p:grpSpPr>
        <p:sp>
          <p:nvSpPr>
            <p:cNvPr id="3" name="Freeform 3"/>
            <p:cNvSpPr/>
            <p:nvPr/>
          </p:nvSpPr>
          <p:spPr>
            <a:xfrm>
              <a:off x="0" y="0"/>
              <a:ext cx="1208297" cy="1609564"/>
            </a:xfrm>
            <a:custGeom>
              <a:avLst/>
              <a:gdLst/>
              <a:ahLst/>
              <a:cxnLst/>
              <a:rect l="l" t="t" r="r" b="b"/>
              <a:pathLst>
                <a:path w="1208297" h="1609564">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1B1B1B"/>
            </a:solidFill>
          </p:spPr>
          <p:txBody>
            <a:bodyPr/>
            <a:lstStyle/>
            <a:p>
              <a:endParaRPr lang="en-IN"/>
            </a:p>
          </p:txBody>
        </p:sp>
      </p:grpSp>
      <p:sp>
        <p:nvSpPr>
          <p:cNvPr id="4" name="Freeform 4"/>
          <p:cNvSpPr/>
          <p:nvPr/>
        </p:nvSpPr>
        <p:spPr>
          <a:xfrm>
            <a:off x="216948" y="6451232"/>
            <a:ext cx="7376604" cy="2460189"/>
          </a:xfrm>
          <a:custGeom>
            <a:avLst/>
            <a:gdLst/>
            <a:ahLst/>
            <a:cxnLst/>
            <a:rect l="l" t="t" r="r" b="b"/>
            <a:pathLst>
              <a:path w="7376604" h="2460189">
                <a:moveTo>
                  <a:pt x="0" y="0"/>
                </a:moveTo>
                <a:lnTo>
                  <a:pt x="7376604" y="0"/>
                </a:lnTo>
                <a:lnTo>
                  <a:pt x="7376604" y="2460189"/>
                </a:lnTo>
                <a:lnTo>
                  <a:pt x="0" y="2460189"/>
                </a:lnTo>
                <a:lnTo>
                  <a:pt x="0" y="0"/>
                </a:lnTo>
                <a:close/>
              </a:path>
            </a:pathLst>
          </a:custGeom>
          <a:blipFill>
            <a:blip r:embed="rId2"/>
            <a:stretch>
              <a:fillRect l="-38374" r="-16618" b="-286111"/>
            </a:stretch>
          </a:blipFill>
        </p:spPr>
        <p:txBody>
          <a:bodyPr/>
          <a:lstStyle/>
          <a:p>
            <a:endParaRPr lang="en-IN"/>
          </a:p>
        </p:txBody>
      </p:sp>
      <p:sp>
        <p:nvSpPr>
          <p:cNvPr id="5" name="AutoShape 5"/>
          <p:cNvSpPr/>
          <p:nvPr/>
        </p:nvSpPr>
        <p:spPr>
          <a:xfrm rot="4438">
            <a:off x="216933" y="8887609"/>
            <a:ext cx="7376610" cy="0"/>
          </a:xfrm>
          <a:prstGeom prst="line">
            <a:avLst/>
          </a:prstGeom>
          <a:ln w="19050" cap="flat">
            <a:solidFill>
              <a:srgbClr val="000000"/>
            </a:solidFill>
            <a:prstDash val="solid"/>
            <a:headEnd type="none" w="sm" len="sm"/>
            <a:tailEnd type="none" w="sm" len="sm"/>
          </a:ln>
        </p:spPr>
        <p:txBody>
          <a:bodyPr/>
          <a:lstStyle/>
          <a:p>
            <a:endParaRPr lang="en-IN"/>
          </a:p>
        </p:txBody>
      </p:sp>
      <p:sp>
        <p:nvSpPr>
          <p:cNvPr id="6" name="TextBox 6"/>
          <p:cNvSpPr txBox="1"/>
          <p:nvPr/>
        </p:nvSpPr>
        <p:spPr>
          <a:xfrm>
            <a:off x="431292" y="4472802"/>
            <a:ext cx="7722451" cy="619125"/>
          </a:xfrm>
          <a:prstGeom prst="rect">
            <a:avLst/>
          </a:prstGeom>
        </p:spPr>
        <p:txBody>
          <a:bodyPr lIns="0" tIns="0" rIns="0" bIns="0" rtlCol="0" anchor="t">
            <a:spAutoFit/>
          </a:bodyPr>
          <a:lstStyle/>
          <a:p>
            <a:pPr marL="0" lvl="0" indent="0" algn="l">
              <a:lnSpc>
                <a:spcPts val="4932"/>
              </a:lnSpc>
              <a:spcBef>
                <a:spcPct val="0"/>
              </a:spcBef>
            </a:pPr>
            <a:r>
              <a:rPr lang="en-US" sz="4110">
                <a:solidFill>
                  <a:srgbClr val="F1E9E9"/>
                </a:solidFill>
                <a:latin typeface="Cinzel Bold"/>
              </a:rPr>
              <a:t>About the Application</a:t>
            </a:r>
          </a:p>
        </p:txBody>
      </p:sp>
      <p:grpSp>
        <p:nvGrpSpPr>
          <p:cNvPr id="7" name="Group 7"/>
          <p:cNvGrpSpPr/>
          <p:nvPr/>
        </p:nvGrpSpPr>
        <p:grpSpPr>
          <a:xfrm>
            <a:off x="6419378" y="9343707"/>
            <a:ext cx="470732" cy="239358"/>
            <a:chOff x="0" y="0"/>
            <a:chExt cx="627643" cy="319144"/>
          </a:xfrm>
        </p:grpSpPr>
        <p:grpSp>
          <p:nvGrpSpPr>
            <p:cNvPr id="8" name="Group 8"/>
            <p:cNvGrpSpPr/>
            <p:nvPr/>
          </p:nvGrpSpPr>
          <p:grpSpPr>
            <a:xfrm>
              <a:off x="0" y="0"/>
              <a:ext cx="627643" cy="319144"/>
              <a:chOff x="0" y="0"/>
              <a:chExt cx="3763941" cy="1913890"/>
            </a:xfrm>
          </p:grpSpPr>
          <p:sp>
            <p:nvSpPr>
              <p:cNvPr id="9" name="Freeform 9"/>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txBody>
              <a:bodyPr/>
              <a:lstStyle/>
              <a:p>
                <a:endParaRPr lang="en-IN"/>
              </a:p>
            </p:txBody>
          </p:sp>
        </p:grpSp>
        <p:grpSp>
          <p:nvGrpSpPr>
            <p:cNvPr id="10" name="Group 10"/>
            <p:cNvGrpSpPr/>
            <p:nvPr/>
          </p:nvGrpSpPr>
          <p:grpSpPr>
            <a:xfrm>
              <a:off x="313822" y="20591"/>
              <a:ext cx="277962" cy="27796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txBody>
              <a:bodyPr/>
              <a:lstStyle/>
              <a:p>
                <a:endParaRPr lang="en-IN"/>
              </a:p>
            </p:txBody>
          </p:sp>
        </p:grpSp>
      </p:grpSp>
      <p:sp>
        <p:nvSpPr>
          <p:cNvPr id="12" name="Freeform 12"/>
          <p:cNvSpPr/>
          <p:nvPr/>
        </p:nvSpPr>
        <p:spPr>
          <a:xfrm>
            <a:off x="1028700"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3" name="TextBox 13"/>
          <p:cNvSpPr txBox="1"/>
          <p:nvPr/>
        </p:nvSpPr>
        <p:spPr>
          <a:xfrm>
            <a:off x="8153742" y="971550"/>
            <a:ext cx="9557002" cy="6645848"/>
          </a:xfrm>
          <a:prstGeom prst="rect">
            <a:avLst/>
          </a:prstGeom>
        </p:spPr>
        <p:txBody>
          <a:bodyPr lIns="0" tIns="0" rIns="0" bIns="0" rtlCol="0" anchor="t">
            <a:spAutoFit/>
          </a:bodyPr>
          <a:lstStyle/>
          <a:p>
            <a:pPr algn="just">
              <a:lnSpc>
                <a:spcPts val="4375"/>
              </a:lnSpc>
            </a:pPr>
            <a:r>
              <a:rPr lang="en-US" sz="3125">
                <a:solidFill>
                  <a:srgbClr val="FFFFFF"/>
                </a:solidFill>
                <a:latin typeface="Cinzel Bold"/>
              </a:rPr>
              <a:t>Our application is designed to make it easy to extract text from images and display it in a user-friendly window. Whether you need to digitize a document or capture text from a photo, our app makes it simple and intuitive.</a:t>
            </a:r>
          </a:p>
          <a:p>
            <a:pPr algn="just">
              <a:lnSpc>
                <a:spcPts val="4375"/>
              </a:lnSpc>
            </a:pPr>
            <a:r>
              <a:rPr lang="en-US" sz="3125">
                <a:solidFill>
                  <a:srgbClr val="FFFFFF"/>
                </a:solidFill>
                <a:latin typeface="Cinzel Bold"/>
              </a:rPr>
              <a:t>Our team is dedicated to creating an application that is both powerful and easy to use. We believe that everyone should have access to the latest technology, and we are committed to making our app affordable and accessible to all.</a:t>
            </a:r>
          </a:p>
        </p:txBody>
      </p:sp>
      <p:sp>
        <p:nvSpPr>
          <p:cNvPr id="14" name="Oval 13">
            <a:extLst>
              <a:ext uri="{FF2B5EF4-FFF2-40B4-BE49-F238E27FC236}">
                <a16:creationId xmlns:a16="http://schemas.microsoft.com/office/drawing/2014/main" id="{AC751BA1-6BA0-14DF-49A7-B2D64860E26F}"/>
              </a:ext>
            </a:extLst>
          </p:cNvPr>
          <p:cNvSpPr/>
          <p:nvPr/>
        </p:nvSpPr>
        <p:spPr>
          <a:xfrm>
            <a:off x="838200" y="876300"/>
            <a:ext cx="685800" cy="499279"/>
          </a:xfrm>
          <a:prstGeom prst="ellipse">
            <a:avLst/>
          </a:prstGeom>
          <a:solidFill>
            <a:srgbClr val="1B1B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7FEE10BA-8C28-A93C-923A-1241404A0B67}"/>
              </a:ext>
            </a:extLst>
          </p:cNvPr>
          <p:cNvSpPr/>
          <p:nvPr/>
        </p:nvSpPr>
        <p:spPr>
          <a:xfrm>
            <a:off x="6096000" y="9105900"/>
            <a:ext cx="990600" cy="685800"/>
          </a:xfrm>
          <a:prstGeom prst="ellipse">
            <a:avLst/>
          </a:prstGeom>
          <a:solidFill>
            <a:srgbClr val="1B1B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8089118" y="230338"/>
            <a:ext cx="9897939" cy="9826324"/>
            <a:chOff x="0" y="0"/>
            <a:chExt cx="1621295" cy="1609564"/>
          </a:xfrm>
        </p:grpSpPr>
        <p:sp>
          <p:nvSpPr>
            <p:cNvPr id="3" name="Freeform 3"/>
            <p:cNvSpPr/>
            <p:nvPr/>
          </p:nvSpPr>
          <p:spPr>
            <a:xfrm>
              <a:off x="0" y="0"/>
              <a:ext cx="1621295" cy="1609564"/>
            </a:xfrm>
            <a:custGeom>
              <a:avLst/>
              <a:gdLst/>
              <a:ahLst/>
              <a:cxnLst/>
              <a:rect l="l" t="t" r="r" b="b"/>
              <a:pathLst>
                <a:path w="1621295" h="1609564">
                  <a:moveTo>
                    <a:pt x="1496835" y="1609564"/>
                  </a:moveTo>
                  <a:lnTo>
                    <a:pt x="124460" y="1609564"/>
                  </a:lnTo>
                  <a:cubicBezTo>
                    <a:pt x="55880" y="1609564"/>
                    <a:pt x="0" y="1553684"/>
                    <a:pt x="0" y="1485104"/>
                  </a:cubicBezTo>
                  <a:lnTo>
                    <a:pt x="0" y="124460"/>
                  </a:lnTo>
                  <a:cubicBezTo>
                    <a:pt x="0" y="55880"/>
                    <a:pt x="55880" y="0"/>
                    <a:pt x="124460" y="0"/>
                  </a:cubicBezTo>
                  <a:lnTo>
                    <a:pt x="1496835" y="0"/>
                  </a:lnTo>
                  <a:cubicBezTo>
                    <a:pt x="1565415" y="0"/>
                    <a:pt x="1621295" y="55880"/>
                    <a:pt x="1621295" y="124460"/>
                  </a:cubicBezTo>
                  <a:lnTo>
                    <a:pt x="1621295" y="1485104"/>
                  </a:lnTo>
                  <a:cubicBezTo>
                    <a:pt x="1621295" y="1553684"/>
                    <a:pt x="1565415" y="1609564"/>
                    <a:pt x="1496835" y="1609564"/>
                  </a:cubicBezTo>
                  <a:close/>
                </a:path>
              </a:pathLst>
            </a:custGeom>
            <a:solidFill>
              <a:srgbClr val="1B1B1B"/>
            </a:solidFill>
          </p:spPr>
          <p:txBody>
            <a:bodyPr/>
            <a:lstStyle/>
            <a:p>
              <a:endParaRPr lang="en-IN"/>
            </a:p>
          </p:txBody>
        </p:sp>
      </p:grpSp>
      <p:sp>
        <p:nvSpPr>
          <p:cNvPr id="4" name="Freeform 4"/>
          <p:cNvSpPr/>
          <p:nvPr/>
        </p:nvSpPr>
        <p:spPr>
          <a:xfrm>
            <a:off x="8723450" y="1999864"/>
            <a:ext cx="8629276" cy="4816139"/>
          </a:xfrm>
          <a:custGeom>
            <a:avLst/>
            <a:gdLst/>
            <a:ahLst/>
            <a:cxnLst/>
            <a:rect l="l" t="t" r="r" b="b"/>
            <a:pathLst>
              <a:path w="8629276" h="4816139">
                <a:moveTo>
                  <a:pt x="0" y="0"/>
                </a:moveTo>
                <a:lnTo>
                  <a:pt x="8629276" y="0"/>
                </a:lnTo>
                <a:lnTo>
                  <a:pt x="8629276" y="4816139"/>
                </a:lnTo>
                <a:lnTo>
                  <a:pt x="0" y="4816139"/>
                </a:lnTo>
                <a:lnTo>
                  <a:pt x="0" y="0"/>
                </a:lnTo>
                <a:close/>
              </a:path>
            </a:pathLst>
          </a:custGeom>
          <a:blipFill>
            <a:blip r:embed="rId2"/>
            <a:stretch>
              <a:fillRect/>
            </a:stretch>
          </a:blipFill>
        </p:spPr>
        <p:txBody>
          <a:bodyPr/>
          <a:lstStyle/>
          <a:p>
            <a:endParaRPr lang="en-IN"/>
          </a:p>
        </p:txBody>
      </p:sp>
      <p:grpSp>
        <p:nvGrpSpPr>
          <p:cNvPr id="5" name="Group 5"/>
          <p:cNvGrpSpPr/>
          <p:nvPr/>
        </p:nvGrpSpPr>
        <p:grpSpPr>
          <a:xfrm>
            <a:off x="301660" y="1150313"/>
            <a:ext cx="7024204" cy="2058669"/>
            <a:chOff x="0" y="0"/>
            <a:chExt cx="9365605" cy="2744893"/>
          </a:xfrm>
        </p:grpSpPr>
        <p:sp>
          <p:nvSpPr>
            <p:cNvPr id="6" name="TextBox 6"/>
            <p:cNvSpPr txBox="1"/>
            <p:nvPr/>
          </p:nvSpPr>
          <p:spPr>
            <a:xfrm>
              <a:off x="0" y="2260600"/>
              <a:ext cx="9365605" cy="484293"/>
            </a:xfrm>
            <a:prstGeom prst="rect">
              <a:avLst/>
            </a:prstGeom>
          </p:spPr>
          <p:txBody>
            <a:bodyPr lIns="0" tIns="0" rIns="0" bIns="0" rtlCol="0" anchor="t">
              <a:spAutoFit/>
            </a:bodyPr>
            <a:lstStyle/>
            <a:p>
              <a:pPr marL="0" lvl="0" indent="0" algn="l">
                <a:lnSpc>
                  <a:spcPts val="3080"/>
                </a:lnSpc>
              </a:pPr>
              <a:endParaRPr/>
            </a:p>
          </p:txBody>
        </p:sp>
        <p:sp>
          <p:nvSpPr>
            <p:cNvPr id="7" name="TextBox 7"/>
            <p:cNvSpPr txBox="1"/>
            <p:nvPr/>
          </p:nvSpPr>
          <p:spPr>
            <a:xfrm>
              <a:off x="0" y="-9525"/>
              <a:ext cx="9365605" cy="1546225"/>
            </a:xfrm>
            <a:prstGeom prst="rect">
              <a:avLst/>
            </a:prstGeom>
          </p:spPr>
          <p:txBody>
            <a:bodyPr lIns="0" tIns="0" rIns="0" bIns="0" rtlCol="0" anchor="t">
              <a:spAutoFit/>
            </a:bodyPr>
            <a:lstStyle/>
            <a:p>
              <a:pPr>
                <a:lnSpc>
                  <a:spcPts val="4440"/>
                </a:lnSpc>
              </a:pPr>
              <a:r>
                <a:rPr lang="en-US" sz="3700" spc="-37">
                  <a:solidFill>
                    <a:srgbClr val="F1E9E9"/>
                  </a:solidFill>
                  <a:latin typeface="Cinzel Bold"/>
                </a:rPr>
                <a:t>Technical Specifications</a:t>
              </a:r>
            </a:p>
            <a:p>
              <a:pPr marL="0" lvl="0" indent="0">
                <a:lnSpc>
                  <a:spcPts val="4680"/>
                </a:lnSpc>
                <a:spcBef>
                  <a:spcPct val="0"/>
                </a:spcBef>
              </a:pPr>
              <a:endParaRPr lang="en-US" sz="3700" spc="-37">
                <a:solidFill>
                  <a:srgbClr val="F1E9E9"/>
                </a:solidFill>
                <a:latin typeface="Cinzel Bold"/>
              </a:endParaRPr>
            </a:p>
          </p:txBody>
        </p:sp>
      </p:grpSp>
      <p:sp>
        <p:nvSpPr>
          <p:cNvPr id="8" name="TextBox 8"/>
          <p:cNvSpPr txBox="1"/>
          <p:nvPr/>
        </p:nvSpPr>
        <p:spPr>
          <a:xfrm>
            <a:off x="301660" y="2387237"/>
            <a:ext cx="7024204" cy="7036435"/>
          </a:xfrm>
          <a:prstGeom prst="rect">
            <a:avLst/>
          </a:prstGeom>
        </p:spPr>
        <p:txBody>
          <a:bodyPr lIns="0" tIns="0" rIns="0" bIns="0" rtlCol="0" anchor="t">
            <a:spAutoFit/>
          </a:bodyPr>
          <a:lstStyle/>
          <a:p>
            <a:pPr marL="669291" lvl="1" indent="-334646" algn="just">
              <a:lnSpc>
                <a:spcPts val="4340"/>
              </a:lnSpc>
              <a:buFont typeface="Arial"/>
              <a:buChar char="•"/>
            </a:pPr>
            <a:r>
              <a:rPr lang="en-US" sz="3100">
                <a:solidFill>
                  <a:srgbClr val="F1E9E9"/>
                </a:solidFill>
                <a:latin typeface="Cinzel"/>
              </a:rPr>
              <a:t>Compatible with Windows and macOS operating systems</a:t>
            </a:r>
          </a:p>
          <a:p>
            <a:pPr marL="669291" lvl="1" indent="-334646" algn="just">
              <a:lnSpc>
                <a:spcPts val="4340"/>
              </a:lnSpc>
              <a:buFont typeface="Arial"/>
              <a:buChar char="•"/>
            </a:pPr>
            <a:r>
              <a:rPr lang="en-US" sz="3100">
                <a:solidFill>
                  <a:srgbClr val="F1E9E9"/>
                </a:solidFill>
                <a:latin typeface="Cinzel"/>
              </a:rPr>
              <a:t>Supports multiple image file formats, including JPEG, PNG, and BMP</a:t>
            </a:r>
          </a:p>
          <a:p>
            <a:pPr marL="669291" lvl="1" indent="-334646" algn="just">
              <a:lnSpc>
                <a:spcPts val="4340"/>
              </a:lnSpc>
              <a:buFont typeface="Arial"/>
              <a:buChar char="•"/>
            </a:pPr>
            <a:r>
              <a:rPr lang="en-US" sz="3100">
                <a:solidFill>
                  <a:srgbClr val="F1E9E9"/>
                </a:solidFill>
                <a:latin typeface="Cinzel"/>
              </a:rPr>
              <a:t>Uses advanced OCR technology for accurate text recognition</a:t>
            </a:r>
          </a:p>
          <a:p>
            <a:pPr marL="669291" lvl="1" indent="-334646" algn="just">
              <a:lnSpc>
                <a:spcPts val="4340"/>
              </a:lnSpc>
              <a:buFont typeface="Arial"/>
              <a:buChar char="•"/>
            </a:pPr>
            <a:r>
              <a:rPr lang="en-US" sz="3100">
                <a:solidFill>
                  <a:srgbClr val="F1E9E9"/>
                </a:solidFill>
                <a:latin typeface="Cinzel"/>
              </a:rPr>
              <a:t>Allows users to edit and save output text files in various formats, including TXT, DOC, and PDF</a:t>
            </a:r>
          </a:p>
          <a:p>
            <a:pPr algn="just">
              <a:lnSpc>
                <a:spcPts val="4340"/>
              </a:lnSpc>
            </a:pPr>
            <a:endParaRPr lang="en-US" sz="3100">
              <a:solidFill>
                <a:srgbClr val="F1E9E9"/>
              </a:solidFill>
              <a:latin typeface="Cinze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2224397"/>
            <a:ext cx="18288000" cy="8062603"/>
          </a:xfrm>
          <a:custGeom>
            <a:avLst/>
            <a:gdLst/>
            <a:ahLst/>
            <a:cxnLst/>
            <a:rect l="l" t="t" r="r" b="b"/>
            <a:pathLst>
              <a:path w="18288000" h="8062603">
                <a:moveTo>
                  <a:pt x="0" y="0"/>
                </a:moveTo>
                <a:lnTo>
                  <a:pt x="18288000" y="0"/>
                </a:lnTo>
                <a:lnTo>
                  <a:pt x="18288000" y="8062603"/>
                </a:lnTo>
                <a:lnTo>
                  <a:pt x="0" y="8062603"/>
                </a:lnTo>
                <a:lnTo>
                  <a:pt x="0" y="0"/>
                </a:lnTo>
                <a:close/>
              </a:path>
            </a:pathLst>
          </a:custGeom>
          <a:blipFill>
            <a:blip r:embed="rId2"/>
            <a:stretch>
              <a:fillRect l="-55421" r="-55421" b="-297342"/>
            </a:stretch>
          </a:blipFill>
        </p:spPr>
        <p:txBody>
          <a:bodyPr/>
          <a:lstStyle/>
          <a:p>
            <a:endParaRPr lang="en-IN"/>
          </a:p>
        </p:txBody>
      </p:sp>
      <p:grpSp>
        <p:nvGrpSpPr>
          <p:cNvPr id="3" name="Group 3"/>
          <p:cNvGrpSpPr/>
          <p:nvPr/>
        </p:nvGrpSpPr>
        <p:grpSpPr>
          <a:xfrm>
            <a:off x="4572000" y="1092628"/>
            <a:ext cx="4034575" cy="8229600"/>
            <a:chOff x="0" y="0"/>
            <a:chExt cx="660868" cy="1348019"/>
          </a:xfrm>
        </p:grpSpPr>
        <p:sp>
          <p:nvSpPr>
            <p:cNvPr id="4" name="Freeform 4"/>
            <p:cNvSpPr/>
            <p:nvPr/>
          </p:nvSpPr>
          <p:spPr>
            <a:xfrm>
              <a:off x="0" y="0"/>
              <a:ext cx="660869" cy="1348019"/>
            </a:xfrm>
            <a:custGeom>
              <a:avLst/>
              <a:gdLst/>
              <a:ahLst/>
              <a:cxnLst/>
              <a:rect l="l" t="t" r="r" b="b"/>
              <a:pathLst>
                <a:path w="660869" h="1348019">
                  <a:moveTo>
                    <a:pt x="536408" y="1348019"/>
                  </a:moveTo>
                  <a:lnTo>
                    <a:pt x="124460" y="1348019"/>
                  </a:lnTo>
                  <a:cubicBezTo>
                    <a:pt x="55880" y="1348019"/>
                    <a:pt x="0" y="1292139"/>
                    <a:pt x="0" y="1223559"/>
                  </a:cubicBezTo>
                  <a:lnTo>
                    <a:pt x="0" y="124460"/>
                  </a:lnTo>
                  <a:cubicBezTo>
                    <a:pt x="0" y="55880"/>
                    <a:pt x="55880" y="0"/>
                    <a:pt x="124460" y="0"/>
                  </a:cubicBezTo>
                  <a:lnTo>
                    <a:pt x="536409" y="0"/>
                  </a:lnTo>
                  <a:cubicBezTo>
                    <a:pt x="604988" y="0"/>
                    <a:pt x="660869" y="55880"/>
                    <a:pt x="660869" y="124460"/>
                  </a:cubicBezTo>
                  <a:lnTo>
                    <a:pt x="660869" y="1223559"/>
                  </a:lnTo>
                  <a:cubicBezTo>
                    <a:pt x="660869" y="1292139"/>
                    <a:pt x="604988" y="1348019"/>
                    <a:pt x="536409" y="1348019"/>
                  </a:cubicBezTo>
                  <a:close/>
                </a:path>
              </a:pathLst>
            </a:custGeom>
            <a:solidFill>
              <a:srgbClr val="1B1B1B"/>
            </a:solidFill>
          </p:spPr>
          <p:txBody>
            <a:bodyPr/>
            <a:lstStyle/>
            <a:p>
              <a:endParaRPr lang="en-IN" dirty="0"/>
            </a:p>
          </p:txBody>
        </p:sp>
      </p:grpSp>
      <p:grpSp>
        <p:nvGrpSpPr>
          <p:cNvPr id="5" name="Group 5"/>
          <p:cNvGrpSpPr/>
          <p:nvPr/>
        </p:nvGrpSpPr>
        <p:grpSpPr>
          <a:xfrm>
            <a:off x="8896740" y="1028700"/>
            <a:ext cx="4034575" cy="8229600"/>
            <a:chOff x="0" y="0"/>
            <a:chExt cx="660868" cy="1348019"/>
          </a:xfrm>
        </p:grpSpPr>
        <p:sp>
          <p:nvSpPr>
            <p:cNvPr id="6" name="Freeform 6"/>
            <p:cNvSpPr/>
            <p:nvPr/>
          </p:nvSpPr>
          <p:spPr>
            <a:xfrm>
              <a:off x="0" y="0"/>
              <a:ext cx="660869" cy="1348019"/>
            </a:xfrm>
            <a:custGeom>
              <a:avLst/>
              <a:gdLst/>
              <a:ahLst/>
              <a:cxnLst/>
              <a:rect l="l" t="t" r="r" b="b"/>
              <a:pathLst>
                <a:path w="660869" h="1348019">
                  <a:moveTo>
                    <a:pt x="536408" y="1348019"/>
                  </a:moveTo>
                  <a:lnTo>
                    <a:pt x="124460" y="1348019"/>
                  </a:lnTo>
                  <a:cubicBezTo>
                    <a:pt x="55880" y="1348019"/>
                    <a:pt x="0" y="1292139"/>
                    <a:pt x="0" y="1223559"/>
                  </a:cubicBezTo>
                  <a:lnTo>
                    <a:pt x="0" y="124460"/>
                  </a:lnTo>
                  <a:cubicBezTo>
                    <a:pt x="0" y="55880"/>
                    <a:pt x="55880" y="0"/>
                    <a:pt x="124460" y="0"/>
                  </a:cubicBezTo>
                  <a:lnTo>
                    <a:pt x="536409" y="0"/>
                  </a:lnTo>
                  <a:cubicBezTo>
                    <a:pt x="604988" y="0"/>
                    <a:pt x="660869" y="55880"/>
                    <a:pt x="660869" y="124460"/>
                  </a:cubicBezTo>
                  <a:lnTo>
                    <a:pt x="660869" y="1223559"/>
                  </a:lnTo>
                  <a:cubicBezTo>
                    <a:pt x="660869" y="1292139"/>
                    <a:pt x="604988" y="1348019"/>
                    <a:pt x="536409" y="1348019"/>
                  </a:cubicBezTo>
                  <a:close/>
                </a:path>
              </a:pathLst>
            </a:custGeom>
            <a:solidFill>
              <a:srgbClr val="1B1B1B"/>
            </a:solidFill>
          </p:spPr>
          <p:txBody>
            <a:bodyPr/>
            <a:lstStyle/>
            <a:p>
              <a:endParaRPr lang="en-IN"/>
            </a:p>
          </p:txBody>
        </p:sp>
      </p:grpSp>
      <p:grpSp>
        <p:nvGrpSpPr>
          <p:cNvPr id="7" name="Group 7"/>
          <p:cNvGrpSpPr/>
          <p:nvPr/>
        </p:nvGrpSpPr>
        <p:grpSpPr>
          <a:xfrm>
            <a:off x="13224725" y="1028700"/>
            <a:ext cx="4034575" cy="8229600"/>
            <a:chOff x="0" y="0"/>
            <a:chExt cx="660868" cy="1348019"/>
          </a:xfrm>
        </p:grpSpPr>
        <p:sp>
          <p:nvSpPr>
            <p:cNvPr id="8" name="Freeform 8"/>
            <p:cNvSpPr/>
            <p:nvPr/>
          </p:nvSpPr>
          <p:spPr>
            <a:xfrm>
              <a:off x="0" y="0"/>
              <a:ext cx="660869" cy="1348019"/>
            </a:xfrm>
            <a:custGeom>
              <a:avLst/>
              <a:gdLst/>
              <a:ahLst/>
              <a:cxnLst/>
              <a:rect l="l" t="t" r="r" b="b"/>
              <a:pathLst>
                <a:path w="660869" h="1348019">
                  <a:moveTo>
                    <a:pt x="536408" y="1348019"/>
                  </a:moveTo>
                  <a:lnTo>
                    <a:pt x="124460" y="1348019"/>
                  </a:lnTo>
                  <a:cubicBezTo>
                    <a:pt x="55880" y="1348019"/>
                    <a:pt x="0" y="1292139"/>
                    <a:pt x="0" y="1223559"/>
                  </a:cubicBezTo>
                  <a:lnTo>
                    <a:pt x="0" y="124460"/>
                  </a:lnTo>
                  <a:cubicBezTo>
                    <a:pt x="0" y="55880"/>
                    <a:pt x="55880" y="0"/>
                    <a:pt x="124460" y="0"/>
                  </a:cubicBezTo>
                  <a:lnTo>
                    <a:pt x="536409" y="0"/>
                  </a:lnTo>
                  <a:cubicBezTo>
                    <a:pt x="604988" y="0"/>
                    <a:pt x="660869" y="55880"/>
                    <a:pt x="660869" y="124460"/>
                  </a:cubicBezTo>
                  <a:lnTo>
                    <a:pt x="660869" y="1223559"/>
                  </a:lnTo>
                  <a:cubicBezTo>
                    <a:pt x="660869" y="1292139"/>
                    <a:pt x="604988" y="1348019"/>
                    <a:pt x="536409" y="1348019"/>
                  </a:cubicBezTo>
                  <a:close/>
                </a:path>
              </a:pathLst>
            </a:custGeom>
            <a:solidFill>
              <a:srgbClr val="1B1B1B"/>
            </a:solidFill>
          </p:spPr>
          <p:txBody>
            <a:bodyPr/>
            <a:lstStyle/>
            <a:p>
              <a:endParaRPr lang="en-IN"/>
            </a:p>
          </p:txBody>
        </p:sp>
      </p:grpSp>
      <p:sp>
        <p:nvSpPr>
          <p:cNvPr id="9" name="Freeform 9"/>
          <p:cNvSpPr/>
          <p:nvPr/>
        </p:nvSpPr>
        <p:spPr>
          <a:xfrm>
            <a:off x="7848675" y="135612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Freeform 10"/>
          <p:cNvSpPr/>
          <p:nvPr/>
        </p:nvSpPr>
        <p:spPr>
          <a:xfrm>
            <a:off x="12176660" y="135612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1" name="Freeform 11"/>
          <p:cNvSpPr/>
          <p:nvPr/>
        </p:nvSpPr>
        <p:spPr>
          <a:xfrm>
            <a:off x="16504645" y="135612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3" name="Freeform 13"/>
          <p:cNvSpPr/>
          <p:nvPr/>
        </p:nvSpPr>
        <p:spPr>
          <a:xfrm>
            <a:off x="4865776" y="3383936"/>
            <a:ext cx="3597180" cy="1486445"/>
          </a:xfrm>
          <a:custGeom>
            <a:avLst/>
            <a:gdLst/>
            <a:ahLst/>
            <a:cxnLst/>
            <a:rect l="l" t="t" r="r" b="b"/>
            <a:pathLst>
              <a:path w="3597180" h="1486445">
                <a:moveTo>
                  <a:pt x="0" y="0"/>
                </a:moveTo>
                <a:lnTo>
                  <a:pt x="3597180" y="0"/>
                </a:lnTo>
                <a:lnTo>
                  <a:pt x="3597180" y="1486445"/>
                </a:lnTo>
                <a:lnTo>
                  <a:pt x="0" y="1486445"/>
                </a:lnTo>
                <a:lnTo>
                  <a:pt x="0" y="0"/>
                </a:lnTo>
                <a:close/>
              </a:path>
            </a:pathLst>
          </a:custGeom>
          <a:blipFill>
            <a:blip r:embed="rId5"/>
            <a:stretch>
              <a:fillRect t="-5370" r="-5805" b="-3068"/>
            </a:stretch>
          </a:blipFill>
        </p:spPr>
        <p:txBody>
          <a:bodyPr/>
          <a:lstStyle/>
          <a:p>
            <a:endParaRPr lang="en-IN"/>
          </a:p>
        </p:txBody>
      </p:sp>
      <p:sp>
        <p:nvSpPr>
          <p:cNvPr id="14" name="Freeform 14"/>
          <p:cNvSpPr/>
          <p:nvPr/>
        </p:nvSpPr>
        <p:spPr>
          <a:xfrm>
            <a:off x="13475201" y="3181917"/>
            <a:ext cx="3367374" cy="2122842"/>
          </a:xfrm>
          <a:custGeom>
            <a:avLst/>
            <a:gdLst/>
            <a:ahLst/>
            <a:cxnLst/>
            <a:rect l="l" t="t" r="r" b="b"/>
            <a:pathLst>
              <a:path w="3367374" h="2122842">
                <a:moveTo>
                  <a:pt x="0" y="0"/>
                </a:moveTo>
                <a:lnTo>
                  <a:pt x="3367374" y="0"/>
                </a:lnTo>
                <a:lnTo>
                  <a:pt x="3367374" y="2122842"/>
                </a:lnTo>
                <a:lnTo>
                  <a:pt x="0" y="2122842"/>
                </a:lnTo>
                <a:lnTo>
                  <a:pt x="0" y="0"/>
                </a:lnTo>
                <a:close/>
              </a:path>
            </a:pathLst>
          </a:custGeom>
          <a:blipFill>
            <a:blip r:embed="rId6"/>
            <a:stretch>
              <a:fillRect t="-3424" b="-3424"/>
            </a:stretch>
          </a:blipFill>
        </p:spPr>
        <p:txBody>
          <a:bodyPr/>
          <a:lstStyle/>
          <a:p>
            <a:endParaRPr lang="en-IN"/>
          </a:p>
        </p:txBody>
      </p:sp>
      <p:sp>
        <p:nvSpPr>
          <p:cNvPr id="15" name="Freeform 15"/>
          <p:cNvSpPr/>
          <p:nvPr/>
        </p:nvSpPr>
        <p:spPr>
          <a:xfrm>
            <a:off x="9051595" y="2870578"/>
            <a:ext cx="3724865" cy="2513162"/>
          </a:xfrm>
          <a:custGeom>
            <a:avLst/>
            <a:gdLst/>
            <a:ahLst/>
            <a:cxnLst/>
            <a:rect l="l" t="t" r="r" b="b"/>
            <a:pathLst>
              <a:path w="3724865" h="2513162">
                <a:moveTo>
                  <a:pt x="0" y="0"/>
                </a:moveTo>
                <a:lnTo>
                  <a:pt x="3724865" y="0"/>
                </a:lnTo>
                <a:lnTo>
                  <a:pt x="3724865" y="2513161"/>
                </a:lnTo>
                <a:lnTo>
                  <a:pt x="0" y="2513161"/>
                </a:lnTo>
                <a:lnTo>
                  <a:pt x="0" y="0"/>
                </a:lnTo>
                <a:close/>
              </a:path>
            </a:pathLst>
          </a:custGeom>
          <a:blipFill>
            <a:blip r:embed="rId7"/>
            <a:stretch>
              <a:fillRect/>
            </a:stretch>
          </a:blipFill>
        </p:spPr>
        <p:txBody>
          <a:bodyPr/>
          <a:lstStyle/>
          <a:p>
            <a:endParaRPr lang="en-IN"/>
          </a:p>
        </p:txBody>
      </p:sp>
      <p:grpSp>
        <p:nvGrpSpPr>
          <p:cNvPr id="16" name="Group 16"/>
          <p:cNvGrpSpPr/>
          <p:nvPr/>
        </p:nvGrpSpPr>
        <p:grpSpPr>
          <a:xfrm>
            <a:off x="5130836" y="6411415"/>
            <a:ext cx="2910413" cy="2062383"/>
            <a:chOff x="0" y="0"/>
            <a:chExt cx="3880551" cy="2749844"/>
          </a:xfrm>
        </p:grpSpPr>
        <p:sp>
          <p:nvSpPr>
            <p:cNvPr id="17" name="TextBox 17"/>
            <p:cNvSpPr txBox="1"/>
            <p:nvPr/>
          </p:nvSpPr>
          <p:spPr>
            <a:xfrm>
              <a:off x="0" y="-47625"/>
              <a:ext cx="3880551" cy="547157"/>
            </a:xfrm>
            <a:prstGeom prst="rect">
              <a:avLst/>
            </a:prstGeom>
          </p:spPr>
          <p:txBody>
            <a:bodyPr lIns="0" tIns="0" rIns="0" bIns="0" rtlCol="0" anchor="t">
              <a:spAutoFit/>
            </a:bodyPr>
            <a:lstStyle/>
            <a:p>
              <a:pPr marL="0" lvl="0" indent="0">
                <a:lnSpc>
                  <a:spcPts val="3500"/>
                </a:lnSpc>
                <a:spcBef>
                  <a:spcPct val="0"/>
                </a:spcBef>
              </a:pPr>
              <a:r>
                <a:rPr lang="en-US" sz="2500">
                  <a:solidFill>
                    <a:srgbClr val="646464"/>
                  </a:solidFill>
                  <a:latin typeface="Cinzel Bold"/>
                </a:rPr>
                <a:t>UPLOAD IMAGE</a:t>
              </a:r>
            </a:p>
          </p:txBody>
        </p:sp>
        <p:sp>
          <p:nvSpPr>
            <p:cNvPr id="18" name="TextBox 18"/>
            <p:cNvSpPr txBox="1"/>
            <p:nvPr/>
          </p:nvSpPr>
          <p:spPr>
            <a:xfrm>
              <a:off x="0" y="899878"/>
              <a:ext cx="3880551" cy="1849966"/>
            </a:xfrm>
            <a:prstGeom prst="rect">
              <a:avLst/>
            </a:prstGeom>
          </p:spPr>
          <p:txBody>
            <a:bodyPr lIns="0" tIns="0" rIns="0" bIns="0" rtlCol="0" anchor="t">
              <a:spAutoFit/>
            </a:bodyPr>
            <a:lstStyle/>
            <a:p>
              <a:pPr marL="0" lvl="0" indent="0">
                <a:lnSpc>
                  <a:spcPts val="2800"/>
                </a:lnSpc>
              </a:pPr>
              <a:r>
                <a:rPr lang="en-US" sz="2000">
                  <a:solidFill>
                    <a:srgbClr val="F1E9E9"/>
                  </a:solidFill>
                  <a:latin typeface="Cinzel"/>
                </a:rPr>
                <a:t>THE USER UPLOAD THE IMAGE CONTAING THE QUESTION</a:t>
              </a:r>
            </a:p>
          </p:txBody>
        </p:sp>
      </p:grpSp>
      <p:grpSp>
        <p:nvGrpSpPr>
          <p:cNvPr id="19" name="Group 19"/>
          <p:cNvGrpSpPr/>
          <p:nvPr/>
        </p:nvGrpSpPr>
        <p:grpSpPr>
          <a:xfrm>
            <a:off x="9458821" y="6411415"/>
            <a:ext cx="2910413" cy="2767234"/>
            <a:chOff x="0" y="0"/>
            <a:chExt cx="3880551" cy="3689645"/>
          </a:xfrm>
        </p:grpSpPr>
        <p:sp>
          <p:nvSpPr>
            <p:cNvPr id="20" name="TextBox 20"/>
            <p:cNvSpPr txBox="1"/>
            <p:nvPr/>
          </p:nvSpPr>
          <p:spPr>
            <a:xfrm>
              <a:off x="0" y="-38100"/>
              <a:ext cx="3880551" cy="537633"/>
            </a:xfrm>
            <a:prstGeom prst="rect">
              <a:avLst/>
            </a:prstGeom>
          </p:spPr>
          <p:txBody>
            <a:bodyPr lIns="0" tIns="0" rIns="0" bIns="0" rtlCol="0" anchor="t">
              <a:spAutoFit/>
            </a:bodyPr>
            <a:lstStyle/>
            <a:p>
              <a:pPr marL="0" lvl="0" indent="0">
                <a:lnSpc>
                  <a:spcPts val="3499"/>
                </a:lnSpc>
                <a:spcBef>
                  <a:spcPct val="0"/>
                </a:spcBef>
              </a:pPr>
              <a:r>
                <a:rPr lang="en-US" sz="2499">
                  <a:solidFill>
                    <a:srgbClr val="646464"/>
                  </a:solidFill>
                  <a:latin typeface="Cinzel Bold"/>
                </a:rPr>
                <a:t>SCAN TEXT</a:t>
              </a:r>
            </a:p>
          </p:txBody>
        </p:sp>
        <p:sp>
          <p:nvSpPr>
            <p:cNvPr id="21" name="TextBox 21"/>
            <p:cNvSpPr txBox="1"/>
            <p:nvPr/>
          </p:nvSpPr>
          <p:spPr>
            <a:xfrm>
              <a:off x="0" y="899879"/>
              <a:ext cx="3880551" cy="2789766"/>
            </a:xfrm>
            <a:prstGeom prst="rect">
              <a:avLst/>
            </a:prstGeom>
          </p:spPr>
          <p:txBody>
            <a:bodyPr lIns="0" tIns="0" rIns="0" bIns="0" rtlCol="0" anchor="t">
              <a:spAutoFit/>
            </a:bodyPr>
            <a:lstStyle/>
            <a:p>
              <a:pPr marL="0" lvl="0" indent="0">
                <a:lnSpc>
                  <a:spcPts val="2800"/>
                </a:lnSpc>
              </a:pPr>
              <a:r>
                <a:rPr lang="en-US" sz="2000">
                  <a:solidFill>
                    <a:srgbClr val="F1E9E9"/>
                  </a:solidFill>
                  <a:latin typeface="Cinzel"/>
                </a:rPr>
                <a:t>THE APPLICATION USER OCR TECHNOLOGY TO SCAN THE TEXT FROM THE UPLOADING IMAGE </a:t>
              </a:r>
            </a:p>
          </p:txBody>
        </p:sp>
      </p:grpSp>
      <p:grpSp>
        <p:nvGrpSpPr>
          <p:cNvPr id="22" name="Group 22"/>
          <p:cNvGrpSpPr/>
          <p:nvPr/>
        </p:nvGrpSpPr>
        <p:grpSpPr>
          <a:xfrm>
            <a:off x="13786806" y="6411415"/>
            <a:ext cx="2910413" cy="2398298"/>
            <a:chOff x="0" y="0"/>
            <a:chExt cx="3880551" cy="3197731"/>
          </a:xfrm>
        </p:grpSpPr>
        <p:sp>
          <p:nvSpPr>
            <p:cNvPr id="23" name="TextBox 23"/>
            <p:cNvSpPr txBox="1"/>
            <p:nvPr/>
          </p:nvSpPr>
          <p:spPr>
            <a:xfrm>
              <a:off x="0" y="-47625"/>
              <a:ext cx="3880551" cy="525144"/>
            </a:xfrm>
            <a:prstGeom prst="rect">
              <a:avLst/>
            </a:prstGeom>
          </p:spPr>
          <p:txBody>
            <a:bodyPr lIns="0" tIns="0" rIns="0" bIns="0" rtlCol="0" anchor="t">
              <a:spAutoFit/>
            </a:bodyPr>
            <a:lstStyle/>
            <a:p>
              <a:pPr marL="0" lvl="0" indent="0">
                <a:lnSpc>
                  <a:spcPts val="3360"/>
                </a:lnSpc>
                <a:spcBef>
                  <a:spcPct val="0"/>
                </a:spcBef>
              </a:pPr>
              <a:r>
                <a:rPr lang="en-US" sz="2400">
                  <a:solidFill>
                    <a:srgbClr val="646464"/>
                  </a:solidFill>
                  <a:latin typeface="Cinzel Bold"/>
                </a:rPr>
                <a:t>OUTPUT DISPLAY</a:t>
              </a:r>
            </a:p>
          </p:txBody>
        </p:sp>
        <p:sp>
          <p:nvSpPr>
            <p:cNvPr id="24" name="TextBox 24"/>
            <p:cNvSpPr txBox="1"/>
            <p:nvPr/>
          </p:nvSpPr>
          <p:spPr>
            <a:xfrm>
              <a:off x="0" y="877865"/>
              <a:ext cx="3880551" cy="2319866"/>
            </a:xfrm>
            <a:prstGeom prst="rect">
              <a:avLst/>
            </a:prstGeom>
          </p:spPr>
          <p:txBody>
            <a:bodyPr lIns="0" tIns="0" rIns="0" bIns="0" rtlCol="0" anchor="t">
              <a:spAutoFit/>
            </a:bodyPr>
            <a:lstStyle/>
            <a:p>
              <a:pPr marL="0" lvl="0" indent="0">
                <a:lnSpc>
                  <a:spcPts val="2800"/>
                </a:lnSpc>
              </a:pPr>
              <a:r>
                <a:rPr lang="en-US" sz="2000">
                  <a:solidFill>
                    <a:srgbClr val="F1E9E9"/>
                  </a:solidFill>
                  <a:latin typeface="Cinzel"/>
                </a:rPr>
                <a:t>The scanned text is displayed in a user-friendly window for easy viewing and editing.</a:t>
              </a:r>
            </a:p>
          </p:txBody>
        </p:sp>
      </p:grpSp>
      <p:sp>
        <p:nvSpPr>
          <p:cNvPr id="25" name="TextBox 25"/>
          <p:cNvSpPr txBox="1"/>
          <p:nvPr/>
        </p:nvSpPr>
        <p:spPr>
          <a:xfrm>
            <a:off x="450588" y="4170627"/>
            <a:ext cx="3822892" cy="1945746"/>
          </a:xfrm>
          <a:prstGeom prst="rect">
            <a:avLst/>
          </a:prstGeom>
        </p:spPr>
        <p:txBody>
          <a:bodyPr lIns="0" tIns="0" rIns="0" bIns="0" rtlCol="0" anchor="t">
            <a:spAutoFit/>
          </a:bodyPr>
          <a:lstStyle/>
          <a:p>
            <a:pPr marL="0" lvl="0" indent="0">
              <a:lnSpc>
                <a:spcPts val="7699"/>
              </a:lnSpc>
              <a:spcBef>
                <a:spcPct val="0"/>
              </a:spcBef>
            </a:pPr>
            <a:r>
              <a:rPr lang="en-US" sz="6416">
                <a:solidFill>
                  <a:srgbClr val="F1E9E9"/>
                </a:solidFill>
                <a:latin typeface="Cinzel Semi-Bold"/>
              </a:rPr>
              <a:t>HOW IT WORKS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Freeform 3"/>
          <p:cNvSpPr/>
          <p:nvPr/>
        </p:nvSpPr>
        <p:spPr>
          <a:xfrm>
            <a:off x="10398265" y="2618090"/>
            <a:ext cx="3956345" cy="5987177"/>
          </a:xfrm>
          <a:custGeom>
            <a:avLst/>
            <a:gdLst/>
            <a:ahLst/>
            <a:cxnLst/>
            <a:rect l="l" t="t" r="r" b="b"/>
            <a:pathLst>
              <a:path w="3956345" h="5987177">
                <a:moveTo>
                  <a:pt x="0" y="0"/>
                </a:moveTo>
                <a:lnTo>
                  <a:pt x="3956345" y="0"/>
                </a:lnTo>
                <a:lnTo>
                  <a:pt x="3956345" y="5987177"/>
                </a:lnTo>
                <a:lnTo>
                  <a:pt x="0" y="5987177"/>
                </a:lnTo>
                <a:lnTo>
                  <a:pt x="0" y="0"/>
                </a:lnTo>
                <a:close/>
              </a:path>
            </a:pathLst>
          </a:custGeom>
          <a:blipFill>
            <a:blip r:embed="rId2"/>
            <a:stretch>
              <a:fillRect l="-7086"/>
            </a:stretch>
          </a:blipFill>
        </p:spPr>
        <p:txBody>
          <a:bodyPr/>
          <a:lstStyle/>
          <a:p>
            <a:endParaRPr lang="en-IN"/>
          </a:p>
        </p:txBody>
      </p:sp>
      <p:grpSp>
        <p:nvGrpSpPr>
          <p:cNvPr id="4" name="Group 4"/>
          <p:cNvGrpSpPr/>
          <p:nvPr/>
        </p:nvGrpSpPr>
        <p:grpSpPr>
          <a:xfrm>
            <a:off x="3945311" y="1160742"/>
            <a:ext cx="11262115" cy="2220301"/>
            <a:chOff x="0" y="0"/>
            <a:chExt cx="15016153" cy="2960401"/>
          </a:xfrm>
        </p:grpSpPr>
        <p:sp>
          <p:nvSpPr>
            <p:cNvPr id="5" name="TextBox 5"/>
            <p:cNvSpPr txBox="1"/>
            <p:nvPr/>
          </p:nvSpPr>
          <p:spPr>
            <a:xfrm>
              <a:off x="0" y="9525"/>
              <a:ext cx="15016153" cy="1971675"/>
            </a:xfrm>
            <a:prstGeom prst="rect">
              <a:avLst/>
            </a:prstGeom>
          </p:spPr>
          <p:txBody>
            <a:bodyPr lIns="0" tIns="0" rIns="0" bIns="0" rtlCol="0" anchor="t">
              <a:spAutoFit/>
            </a:bodyPr>
            <a:lstStyle/>
            <a:p>
              <a:pPr>
                <a:lnSpc>
                  <a:spcPts val="5880"/>
                </a:lnSpc>
              </a:pPr>
              <a:r>
                <a:rPr lang="en-US" sz="4900" spc="-49">
                  <a:solidFill>
                    <a:srgbClr val="F1E9E9"/>
                  </a:solidFill>
                  <a:latin typeface="Open Sauce"/>
                </a:rPr>
                <a:t>UNIVERSITY CERTIFIED NOTES</a:t>
              </a:r>
            </a:p>
            <a:p>
              <a:pPr marL="0" lvl="0" indent="0" algn="l">
                <a:lnSpc>
                  <a:spcPts val="5880"/>
                </a:lnSpc>
                <a:spcBef>
                  <a:spcPct val="0"/>
                </a:spcBef>
              </a:pPr>
              <a:endParaRPr lang="en-US" sz="4900" spc="-49">
                <a:solidFill>
                  <a:srgbClr val="F1E9E9"/>
                </a:solidFill>
                <a:latin typeface="Open Sauce"/>
              </a:endParaRPr>
            </a:p>
          </p:txBody>
        </p:sp>
        <p:sp>
          <p:nvSpPr>
            <p:cNvPr id="6" name="TextBox 6"/>
            <p:cNvSpPr txBox="1"/>
            <p:nvPr/>
          </p:nvSpPr>
          <p:spPr>
            <a:xfrm>
              <a:off x="0" y="2510610"/>
              <a:ext cx="12216952" cy="449791"/>
            </a:xfrm>
            <a:prstGeom prst="rect">
              <a:avLst/>
            </a:prstGeom>
          </p:spPr>
          <p:txBody>
            <a:bodyPr lIns="0" tIns="0" rIns="0" bIns="0" rtlCol="0" anchor="t">
              <a:spAutoFit/>
            </a:bodyPr>
            <a:lstStyle/>
            <a:p>
              <a:pPr marL="0" lvl="0" indent="0" algn="l">
                <a:lnSpc>
                  <a:spcPts val="2800"/>
                </a:lnSpc>
              </a:pPr>
              <a:endParaRPr/>
            </a:p>
          </p:txBody>
        </p:sp>
      </p:grpSp>
      <p:sp>
        <p:nvSpPr>
          <p:cNvPr id="7" name="TextBox 7"/>
          <p:cNvSpPr txBox="1"/>
          <p:nvPr/>
        </p:nvSpPr>
        <p:spPr>
          <a:xfrm>
            <a:off x="674417" y="2560940"/>
            <a:ext cx="7796697" cy="2369567"/>
          </a:xfrm>
          <a:prstGeom prst="rect">
            <a:avLst/>
          </a:prstGeom>
        </p:spPr>
        <p:txBody>
          <a:bodyPr lIns="0" tIns="0" rIns="0" bIns="0" rtlCol="0" anchor="t">
            <a:spAutoFit/>
          </a:bodyPr>
          <a:lstStyle/>
          <a:p>
            <a:pPr algn="ctr">
              <a:lnSpc>
                <a:spcPts val="4547"/>
              </a:lnSpc>
            </a:pPr>
            <a:r>
              <a:rPr lang="en-US" sz="3247">
                <a:solidFill>
                  <a:srgbClr val="F1E9E9"/>
                </a:solidFill>
                <a:latin typeface="Cinzel Bold"/>
              </a:rPr>
              <a:t>Simple And Coherent Notes</a:t>
            </a:r>
          </a:p>
          <a:p>
            <a:pPr algn="ctr">
              <a:lnSpc>
                <a:spcPts val="3594"/>
              </a:lnSpc>
            </a:pPr>
            <a:r>
              <a:rPr lang="en-US" sz="2567">
                <a:solidFill>
                  <a:srgbClr val="F1E9E9"/>
                </a:solidFill>
                <a:latin typeface="Cinzel"/>
              </a:rPr>
              <a:t>The notes provided are easy to understand which are presented in a simple and require little effort to understand.</a:t>
            </a:r>
          </a:p>
          <a:p>
            <a:pPr algn="ctr">
              <a:lnSpc>
                <a:spcPts val="3594"/>
              </a:lnSpc>
            </a:pPr>
            <a:endParaRPr lang="en-US" sz="2567">
              <a:solidFill>
                <a:srgbClr val="F1E9E9"/>
              </a:solidFill>
              <a:latin typeface="Cinzel"/>
            </a:endParaRPr>
          </a:p>
        </p:txBody>
      </p:sp>
      <p:sp>
        <p:nvSpPr>
          <p:cNvPr id="8" name="TextBox 8"/>
          <p:cNvSpPr txBox="1"/>
          <p:nvPr/>
        </p:nvSpPr>
        <p:spPr>
          <a:xfrm>
            <a:off x="673821" y="5545004"/>
            <a:ext cx="7797293" cy="2705749"/>
          </a:xfrm>
          <a:prstGeom prst="rect">
            <a:avLst/>
          </a:prstGeom>
        </p:spPr>
        <p:txBody>
          <a:bodyPr lIns="0" tIns="0" rIns="0" bIns="0" rtlCol="0" anchor="t">
            <a:spAutoFit/>
          </a:bodyPr>
          <a:lstStyle/>
          <a:p>
            <a:pPr algn="ctr">
              <a:lnSpc>
                <a:spcPts val="4879"/>
              </a:lnSpc>
            </a:pPr>
            <a:r>
              <a:rPr lang="en-US" sz="3485">
                <a:solidFill>
                  <a:srgbClr val="F1E9E9"/>
                </a:solidFill>
                <a:latin typeface="Cinzel Bold"/>
              </a:rPr>
              <a:t>Certified Notes Document</a:t>
            </a:r>
          </a:p>
          <a:p>
            <a:pPr algn="ctr">
              <a:lnSpc>
                <a:spcPts val="3791"/>
              </a:lnSpc>
            </a:pPr>
            <a:r>
              <a:rPr lang="en-US" sz="2708">
                <a:solidFill>
                  <a:srgbClr val="F1E9E9"/>
                </a:solidFill>
                <a:latin typeface="Cinzel"/>
              </a:rPr>
              <a:t>These notes are verified by the Boards and are produced by professional faculty and teachers.</a:t>
            </a:r>
          </a:p>
          <a:p>
            <a:pPr algn="ctr">
              <a:lnSpc>
                <a:spcPts val="5396"/>
              </a:lnSpc>
            </a:pPr>
            <a:endParaRPr lang="en-US" sz="2708">
              <a:solidFill>
                <a:srgbClr val="F1E9E9"/>
              </a:solidFill>
              <a:latin typeface="Cinze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16948" y="229485"/>
            <a:ext cx="7376604" cy="9826324"/>
            <a:chOff x="0" y="0"/>
            <a:chExt cx="1208297" cy="1609564"/>
          </a:xfrm>
        </p:grpSpPr>
        <p:sp>
          <p:nvSpPr>
            <p:cNvPr id="3" name="Freeform 3"/>
            <p:cNvSpPr/>
            <p:nvPr/>
          </p:nvSpPr>
          <p:spPr>
            <a:xfrm>
              <a:off x="0" y="0"/>
              <a:ext cx="1208297" cy="1609564"/>
            </a:xfrm>
            <a:custGeom>
              <a:avLst/>
              <a:gdLst/>
              <a:ahLst/>
              <a:cxnLst/>
              <a:rect l="l" t="t" r="r" b="b"/>
              <a:pathLst>
                <a:path w="1208297" h="1609564">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1B1B1B"/>
            </a:solidFill>
          </p:spPr>
          <p:txBody>
            <a:bodyPr/>
            <a:lstStyle/>
            <a:p>
              <a:endParaRPr lang="en-IN"/>
            </a:p>
          </p:txBody>
        </p:sp>
      </p:grpSp>
      <p:sp>
        <p:nvSpPr>
          <p:cNvPr id="5" name="Freeform 5"/>
          <p:cNvSpPr/>
          <p:nvPr/>
        </p:nvSpPr>
        <p:spPr>
          <a:xfrm>
            <a:off x="216948" y="7595620"/>
            <a:ext cx="7376604" cy="2460189"/>
          </a:xfrm>
          <a:custGeom>
            <a:avLst/>
            <a:gdLst/>
            <a:ahLst/>
            <a:cxnLst/>
            <a:rect l="l" t="t" r="r" b="b"/>
            <a:pathLst>
              <a:path w="7376604" h="2460189">
                <a:moveTo>
                  <a:pt x="0" y="0"/>
                </a:moveTo>
                <a:lnTo>
                  <a:pt x="7376604" y="0"/>
                </a:lnTo>
                <a:lnTo>
                  <a:pt x="7376604" y="2460189"/>
                </a:lnTo>
                <a:lnTo>
                  <a:pt x="0" y="2460189"/>
                </a:lnTo>
                <a:lnTo>
                  <a:pt x="0" y="0"/>
                </a:lnTo>
                <a:close/>
              </a:path>
            </a:pathLst>
          </a:custGeom>
          <a:blipFill>
            <a:blip r:embed="rId2"/>
            <a:stretch>
              <a:fillRect l="-38374" r="-16618" b="-286111"/>
            </a:stretch>
          </a:blipFill>
        </p:spPr>
        <p:txBody>
          <a:bodyPr/>
          <a:lstStyle/>
          <a:p>
            <a:endParaRPr lang="en-IN"/>
          </a:p>
        </p:txBody>
      </p:sp>
      <p:sp>
        <p:nvSpPr>
          <p:cNvPr id="6" name="Freeform 6"/>
          <p:cNvSpPr/>
          <p:nvPr/>
        </p:nvSpPr>
        <p:spPr>
          <a:xfrm>
            <a:off x="9693117" y="1770452"/>
            <a:ext cx="6004013" cy="5911007"/>
          </a:xfrm>
          <a:custGeom>
            <a:avLst/>
            <a:gdLst/>
            <a:ahLst/>
            <a:cxnLst/>
            <a:rect l="l" t="t" r="r" b="b"/>
            <a:pathLst>
              <a:path w="6004013" h="5911007">
                <a:moveTo>
                  <a:pt x="0" y="0"/>
                </a:moveTo>
                <a:lnTo>
                  <a:pt x="6004013" y="0"/>
                </a:lnTo>
                <a:lnTo>
                  <a:pt x="6004013" y="5911008"/>
                </a:lnTo>
                <a:lnTo>
                  <a:pt x="0" y="5911008"/>
                </a:lnTo>
                <a:lnTo>
                  <a:pt x="0" y="0"/>
                </a:lnTo>
                <a:close/>
              </a:path>
            </a:pathLst>
          </a:custGeom>
          <a:blipFill>
            <a:blip r:embed="rId3"/>
            <a:stretch>
              <a:fillRect/>
            </a:stretch>
          </a:blipFill>
        </p:spPr>
        <p:txBody>
          <a:bodyPr/>
          <a:lstStyle/>
          <a:p>
            <a:endParaRPr lang="en-IN"/>
          </a:p>
        </p:txBody>
      </p:sp>
      <p:grpSp>
        <p:nvGrpSpPr>
          <p:cNvPr id="7" name="Group 7"/>
          <p:cNvGrpSpPr/>
          <p:nvPr/>
        </p:nvGrpSpPr>
        <p:grpSpPr>
          <a:xfrm>
            <a:off x="594096" y="1770452"/>
            <a:ext cx="6094546" cy="1375646"/>
            <a:chOff x="0" y="0"/>
            <a:chExt cx="8126061" cy="1834194"/>
          </a:xfrm>
        </p:grpSpPr>
        <p:sp>
          <p:nvSpPr>
            <p:cNvPr id="8" name="TextBox 8"/>
            <p:cNvSpPr txBox="1"/>
            <p:nvPr/>
          </p:nvSpPr>
          <p:spPr>
            <a:xfrm>
              <a:off x="0" y="-9525"/>
              <a:ext cx="8126061" cy="835025"/>
            </a:xfrm>
            <a:prstGeom prst="rect">
              <a:avLst/>
            </a:prstGeom>
          </p:spPr>
          <p:txBody>
            <a:bodyPr lIns="0" tIns="0" rIns="0" bIns="0" rtlCol="0" anchor="t">
              <a:spAutoFit/>
            </a:bodyPr>
            <a:lstStyle/>
            <a:p>
              <a:pPr marL="0" lvl="0" indent="0" algn="l">
                <a:lnSpc>
                  <a:spcPts val="4920"/>
                </a:lnSpc>
                <a:spcBef>
                  <a:spcPct val="0"/>
                </a:spcBef>
              </a:pPr>
              <a:r>
                <a:rPr lang="en-US" sz="4100" dirty="0">
                  <a:solidFill>
                    <a:srgbClr val="F1E9E9"/>
                  </a:solidFill>
                  <a:latin typeface="Open Sauce Bold"/>
                </a:rPr>
                <a:t>DATA ROOTS</a:t>
              </a:r>
            </a:p>
          </p:txBody>
        </p:sp>
        <p:sp>
          <p:nvSpPr>
            <p:cNvPr id="9" name="TextBox 9"/>
            <p:cNvSpPr txBox="1"/>
            <p:nvPr/>
          </p:nvSpPr>
          <p:spPr>
            <a:xfrm>
              <a:off x="0" y="1384404"/>
              <a:ext cx="6397112" cy="449791"/>
            </a:xfrm>
            <a:prstGeom prst="rect">
              <a:avLst/>
            </a:prstGeom>
          </p:spPr>
          <p:txBody>
            <a:bodyPr lIns="0" tIns="0" rIns="0" bIns="0" rtlCol="0" anchor="t">
              <a:spAutoFit/>
            </a:bodyPr>
            <a:lstStyle/>
            <a:p>
              <a:pPr marL="0" lvl="0" indent="0" algn="l">
                <a:lnSpc>
                  <a:spcPts val="2800"/>
                </a:lnSpc>
              </a:pPr>
              <a:endParaRPr/>
            </a:p>
          </p:txBody>
        </p:sp>
      </p:grpSp>
      <p:sp>
        <p:nvSpPr>
          <p:cNvPr id="10" name="TextBox 10"/>
          <p:cNvSpPr txBox="1"/>
          <p:nvPr/>
        </p:nvSpPr>
        <p:spPr>
          <a:xfrm>
            <a:off x="0" y="2901108"/>
            <a:ext cx="7282738" cy="3769360"/>
          </a:xfrm>
          <a:prstGeom prst="rect">
            <a:avLst/>
          </a:prstGeom>
        </p:spPr>
        <p:txBody>
          <a:bodyPr lIns="0" tIns="0" rIns="0" bIns="0" rtlCol="0" anchor="t">
            <a:spAutoFit/>
          </a:bodyPr>
          <a:lstStyle/>
          <a:p>
            <a:pPr marL="669286" lvl="1" indent="-334643" algn="just">
              <a:lnSpc>
                <a:spcPts val="4339"/>
              </a:lnSpc>
              <a:buFont typeface="Arial"/>
              <a:buChar char="•"/>
            </a:pPr>
            <a:r>
              <a:rPr lang="en-US" sz="3099">
                <a:solidFill>
                  <a:srgbClr val="F1E9E9"/>
                </a:solidFill>
                <a:latin typeface="Canva Sans Bold"/>
              </a:rPr>
              <a:t>Data resources are taken from 1st and 2nd year synopses which are common in every university. These synopses are verified by the university authority and given to you in an understandable manner.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50679" y="837019"/>
            <a:ext cx="2756587" cy="6277712"/>
            <a:chOff x="0" y="0"/>
            <a:chExt cx="704555" cy="1604518"/>
          </a:xfrm>
        </p:grpSpPr>
        <p:sp>
          <p:nvSpPr>
            <p:cNvPr id="3" name="Freeform 3"/>
            <p:cNvSpPr/>
            <p:nvPr/>
          </p:nvSpPr>
          <p:spPr>
            <a:xfrm>
              <a:off x="0" y="0"/>
              <a:ext cx="704555" cy="1604518"/>
            </a:xfrm>
            <a:custGeom>
              <a:avLst/>
              <a:gdLst/>
              <a:ahLst/>
              <a:cxnLst/>
              <a:rect l="l" t="t" r="r" b="b"/>
              <a:pathLst>
                <a:path w="704555" h="1604518">
                  <a:moveTo>
                    <a:pt x="0" y="0"/>
                  </a:moveTo>
                  <a:lnTo>
                    <a:pt x="704555" y="0"/>
                  </a:lnTo>
                  <a:lnTo>
                    <a:pt x="704555" y="1604518"/>
                  </a:lnTo>
                  <a:lnTo>
                    <a:pt x="0" y="1604518"/>
                  </a:lnTo>
                  <a:close/>
                </a:path>
              </a:pathLst>
            </a:custGeom>
            <a:solidFill>
              <a:srgbClr val="D9D9D9"/>
            </a:solidFill>
            <a:ln cap="sq">
              <a:noFill/>
              <a:prstDash val="solid"/>
              <a:miter/>
            </a:ln>
          </p:spPr>
          <p:txBody>
            <a:bodyPr/>
            <a:lstStyle/>
            <a:p>
              <a:endParaRPr lang="en-IN"/>
            </a:p>
          </p:txBody>
        </p:sp>
        <p:sp>
          <p:nvSpPr>
            <p:cNvPr id="4" name="TextBox 4"/>
            <p:cNvSpPr txBox="1"/>
            <p:nvPr/>
          </p:nvSpPr>
          <p:spPr>
            <a:xfrm>
              <a:off x="0" y="-38100"/>
              <a:ext cx="704555" cy="1642618"/>
            </a:xfrm>
            <a:prstGeom prst="rect">
              <a:avLst/>
            </a:prstGeom>
          </p:spPr>
          <p:txBody>
            <a:bodyPr lIns="34562" tIns="34562" rIns="34562" bIns="34562" rtlCol="0" anchor="ctr"/>
            <a:lstStyle/>
            <a:p>
              <a:pPr algn="ctr">
                <a:lnSpc>
                  <a:spcPts val="1905"/>
                </a:lnSpc>
              </a:pPr>
              <a:endParaRPr/>
            </a:p>
          </p:txBody>
        </p:sp>
      </p:grpSp>
      <p:grpSp>
        <p:nvGrpSpPr>
          <p:cNvPr id="5" name="Group 5"/>
          <p:cNvGrpSpPr/>
          <p:nvPr/>
        </p:nvGrpSpPr>
        <p:grpSpPr>
          <a:xfrm>
            <a:off x="7765706" y="837019"/>
            <a:ext cx="2756587" cy="6413938"/>
            <a:chOff x="0" y="0"/>
            <a:chExt cx="704555" cy="1639336"/>
          </a:xfrm>
        </p:grpSpPr>
        <p:sp>
          <p:nvSpPr>
            <p:cNvPr id="6" name="Freeform 6"/>
            <p:cNvSpPr/>
            <p:nvPr/>
          </p:nvSpPr>
          <p:spPr>
            <a:xfrm>
              <a:off x="0" y="0"/>
              <a:ext cx="704555" cy="1639336"/>
            </a:xfrm>
            <a:custGeom>
              <a:avLst/>
              <a:gdLst/>
              <a:ahLst/>
              <a:cxnLst/>
              <a:rect l="l" t="t" r="r" b="b"/>
              <a:pathLst>
                <a:path w="704555" h="1639336">
                  <a:moveTo>
                    <a:pt x="0" y="0"/>
                  </a:moveTo>
                  <a:lnTo>
                    <a:pt x="704555" y="0"/>
                  </a:lnTo>
                  <a:lnTo>
                    <a:pt x="704555" y="1639336"/>
                  </a:lnTo>
                  <a:lnTo>
                    <a:pt x="0" y="1639336"/>
                  </a:lnTo>
                  <a:close/>
                </a:path>
              </a:pathLst>
            </a:custGeom>
            <a:solidFill>
              <a:srgbClr val="D9D9D9"/>
            </a:solidFill>
          </p:spPr>
          <p:txBody>
            <a:bodyPr/>
            <a:lstStyle/>
            <a:p>
              <a:endParaRPr lang="en-IN"/>
            </a:p>
          </p:txBody>
        </p:sp>
        <p:sp>
          <p:nvSpPr>
            <p:cNvPr id="7" name="TextBox 7"/>
            <p:cNvSpPr txBox="1"/>
            <p:nvPr/>
          </p:nvSpPr>
          <p:spPr>
            <a:xfrm>
              <a:off x="0" y="-38100"/>
              <a:ext cx="704555" cy="1677436"/>
            </a:xfrm>
            <a:prstGeom prst="rect">
              <a:avLst/>
            </a:prstGeom>
          </p:spPr>
          <p:txBody>
            <a:bodyPr lIns="34562" tIns="34562" rIns="34562" bIns="34562" rtlCol="0" anchor="ctr"/>
            <a:lstStyle/>
            <a:p>
              <a:pPr algn="ctr">
                <a:lnSpc>
                  <a:spcPts val="1905"/>
                </a:lnSpc>
              </a:pPr>
              <a:endParaRPr/>
            </a:p>
          </p:txBody>
        </p:sp>
      </p:grpSp>
      <p:grpSp>
        <p:nvGrpSpPr>
          <p:cNvPr id="8" name="Group 8"/>
          <p:cNvGrpSpPr/>
          <p:nvPr/>
        </p:nvGrpSpPr>
        <p:grpSpPr>
          <a:xfrm>
            <a:off x="13480733" y="837019"/>
            <a:ext cx="2756587" cy="6413938"/>
            <a:chOff x="0" y="0"/>
            <a:chExt cx="704555" cy="1639336"/>
          </a:xfrm>
        </p:grpSpPr>
        <p:sp>
          <p:nvSpPr>
            <p:cNvPr id="9" name="Freeform 9"/>
            <p:cNvSpPr/>
            <p:nvPr/>
          </p:nvSpPr>
          <p:spPr>
            <a:xfrm>
              <a:off x="0" y="0"/>
              <a:ext cx="704555" cy="1639336"/>
            </a:xfrm>
            <a:custGeom>
              <a:avLst/>
              <a:gdLst/>
              <a:ahLst/>
              <a:cxnLst/>
              <a:rect l="l" t="t" r="r" b="b"/>
              <a:pathLst>
                <a:path w="704555" h="1639336">
                  <a:moveTo>
                    <a:pt x="0" y="0"/>
                  </a:moveTo>
                  <a:lnTo>
                    <a:pt x="704555" y="0"/>
                  </a:lnTo>
                  <a:lnTo>
                    <a:pt x="704555" y="1639336"/>
                  </a:lnTo>
                  <a:lnTo>
                    <a:pt x="0" y="1639336"/>
                  </a:lnTo>
                  <a:close/>
                </a:path>
              </a:pathLst>
            </a:custGeom>
            <a:solidFill>
              <a:srgbClr val="D9D9D9"/>
            </a:solidFill>
          </p:spPr>
          <p:txBody>
            <a:bodyPr/>
            <a:lstStyle/>
            <a:p>
              <a:endParaRPr lang="en-IN"/>
            </a:p>
          </p:txBody>
        </p:sp>
        <p:sp>
          <p:nvSpPr>
            <p:cNvPr id="10" name="TextBox 10"/>
            <p:cNvSpPr txBox="1"/>
            <p:nvPr/>
          </p:nvSpPr>
          <p:spPr>
            <a:xfrm>
              <a:off x="0" y="-38100"/>
              <a:ext cx="704555" cy="1677436"/>
            </a:xfrm>
            <a:prstGeom prst="rect">
              <a:avLst/>
            </a:prstGeom>
          </p:spPr>
          <p:txBody>
            <a:bodyPr lIns="34562" tIns="34562" rIns="34562" bIns="34562" rtlCol="0" anchor="ctr"/>
            <a:lstStyle/>
            <a:p>
              <a:pPr algn="ctr">
                <a:lnSpc>
                  <a:spcPts val="1905"/>
                </a:lnSpc>
              </a:pPr>
              <a:endParaRPr/>
            </a:p>
          </p:txBody>
        </p:sp>
      </p:grpSp>
      <p:grpSp>
        <p:nvGrpSpPr>
          <p:cNvPr id="11" name="Group 11"/>
          <p:cNvGrpSpPr/>
          <p:nvPr/>
        </p:nvGrpSpPr>
        <p:grpSpPr>
          <a:xfrm>
            <a:off x="10620942" y="837019"/>
            <a:ext cx="2756587" cy="6413938"/>
            <a:chOff x="0" y="0"/>
            <a:chExt cx="3675450" cy="8551918"/>
          </a:xfrm>
        </p:grpSpPr>
        <p:grpSp>
          <p:nvGrpSpPr>
            <p:cNvPr id="12" name="Group 12"/>
            <p:cNvGrpSpPr/>
            <p:nvPr/>
          </p:nvGrpSpPr>
          <p:grpSpPr>
            <a:xfrm>
              <a:off x="0" y="0"/>
              <a:ext cx="3675450" cy="4262569"/>
              <a:chOff x="0" y="0"/>
              <a:chExt cx="704555" cy="817101"/>
            </a:xfrm>
          </p:grpSpPr>
          <p:sp>
            <p:nvSpPr>
              <p:cNvPr id="13" name="Freeform 13"/>
              <p:cNvSpPr/>
              <p:nvPr/>
            </p:nvSpPr>
            <p:spPr>
              <a:xfrm>
                <a:off x="0" y="0"/>
                <a:ext cx="704555" cy="817101"/>
              </a:xfrm>
              <a:custGeom>
                <a:avLst/>
                <a:gdLst/>
                <a:ahLst/>
                <a:cxnLst/>
                <a:rect l="l" t="t" r="r" b="b"/>
                <a:pathLst>
                  <a:path w="704555" h="817101">
                    <a:moveTo>
                      <a:pt x="0" y="0"/>
                    </a:moveTo>
                    <a:lnTo>
                      <a:pt x="704555" y="0"/>
                    </a:lnTo>
                    <a:lnTo>
                      <a:pt x="704555" y="817101"/>
                    </a:lnTo>
                    <a:lnTo>
                      <a:pt x="0" y="817101"/>
                    </a:lnTo>
                    <a:close/>
                  </a:path>
                </a:pathLst>
              </a:custGeom>
              <a:solidFill>
                <a:srgbClr val="D9D9D9"/>
              </a:solidFill>
            </p:spPr>
            <p:txBody>
              <a:bodyPr/>
              <a:lstStyle/>
              <a:p>
                <a:endParaRPr lang="en-IN"/>
              </a:p>
            </p:txBody>
          </p:sp>
          <p:sp>
            <p:nvSpPr>
              <p:cNvPr id="14" name="TextBox 14"/>
              <p:cNvSpPr txBox="1"/>
              <p:nvPr/>
            </p:nvSpPr>
            <p:spPr>
              <a:xfrm>
                <a:off x="0" y="-28575"/>
                <a:ext cx="704555" cy="845676"/>
              </a:xfrm>
              <a:prstGeom prst="rect">
                <a:avLst/>
              </a:prstGeom>
            </p:spPr>
            <p:txBody>
              <a:bodyPr lIns="50800" tIns="50800" rIns="50800" bIns="50800" rtlCol="0" anchor="ctr"/>
              <a:lstStyle/>
              <a:p>
                <a:pPr algn="ctr">
                  <a:lnSpc>
                    <a:spcPts val="1963"/>
                  </a:lnSpc>
                </a:pPr>
                <a:endParaRPr/>
              </a:p>
            </p:txBody>
          </p:sp>
        </p:grpSp>
        <p:grpSp>
          <p:nvGrpSpPr>
            <p:cNvPr id="15" name="Group 15"/>
            <p:cNvGrpSpPr/>
            <p:nvPr/>
          </p:nvGrpSpPr>
          <p:grpSpPr>
            <a:xfrm>
              <a:off x="0" y="4378317"/>
              <a:ext cx="3675450" cy="4173600"/>
              <a:chOff x="0" y="0"/>
              <a:chExt cx="704555" cy="800047"/>
            </a:xfrm>
          </p:grpSpPr>
          <p:sp>
            <p:nvSpPr>
              <p:cNvPr id="16" name="Freeform 16"/>
              <p:cNvSpPr/>
              <p:nvPr/>
            </p:nvSpPr>
            <p:spPr>
              <a:xfrm>
                <a:off x="0" y="0"/>
                <a:ext cx="704555" cy="800047"/>
              </a:xfrm>
              <a:custGeom>
                <a:avLst/>
                <a:gdLst/>
                <a:ahLst/>
                <a:cxnLst/>
                <a:rect l="l" t="t" r="r" b="b"/>
                <a:pathLst>
                  <a:path w="704555" h="800047">
                    <a:moveTo>
                      <a:pt x="0" y="0"/>
                    </a:moveTo>
                    <a:lnTo>
                      <a:pt x="704555" y="0"/>
                    </a:lnTo>
                    <a:lnTo>
                      <a:pt x="704555" y="800047"/>
                    </a:lnTo>
                    <a:lnTo>
                      <a:pt x="0" y="800047"/>
                    </a:lnTo>
                    <a:close/>
                  </a:path>
                </a:pathLst>
              </a:custGeom>
              <a:solidFill>
                <a:srgbClr val="D9D9D9"/>
              </a:solidFill>
            </p:spPr>
            <p:txBody>
              <a:bodyPr/>
              <a:lstStyle/>
              <a:p>
                <a:endParaRPr lang="en-IN"/>
              </a:p>
            </p:txBody>
          </p:sp>
          <p:sp>
            <p:nvSpPr>
              <p:cNvPr id="17" name="TextBox 17"/>
              <p:cNvSpPr txBox="1"/>
              <p:nvPr/>
            </p:nvSpPr>
            <p:spPr>
              <a:xfrm>
                <a:off x="0" y="-28575"/>
                <a:ext cx="704555" cy="828622"/>
              </a:xfrm>
              <a:prstGeom prst="rect">
                <a:avLst/>
              </a:prstGeom>
            </p:spPr>
            <p:txBody>
              <a:bodyPr lIns="50800" tIns="50800" rIns="50800" bIns="50800" rtlCol="0" anchor="ctr"/>
              <a:lstStyle/>
              <a:p>
                <a:pPr algn="ctr">
                  <a:lnSpc>
                    <a:spcPts val="1963"/>
                  </a:lnSpc>
                </a:pPr>
                <a:endParaRPr/>
              </a:p>
            </p:txBody>
          </p:sp>
        </p:grpSp>
      </p:grpSp>
      <p:grpSp>
        <p:nvGrpSpPr>
          <p:cNvPr id="18" name="Group 18"/>
          <p:cNvGrpSpPr/>
          <p:nvPr/>
        </p:nvGrpSpPr>
        <p:grpSpPr>
          <a:xfrm>
            <a:off x="4910471" y="837019"/>
            <a:ext cx="2756587" cy="6413938"/>
            <a:chOff x="0" y="0"/>
            <a:chExt cx="3675450" cy="8551918"/>
          </a:xfrm>
        </p:grpSpPr>
        <p:grpSp>
          <p:nvGrpSpPr>
            <p:cNvPr id="19" name="Group 19"/>
            <p:cNvGrpSpPr/>
            <p:nvPr/>
          </p:nvGrpSpPr>
          <p:grpSpPr>
            <a:xfrm>
              <a:off x="0" y="0"/>
              <a:ext cx="3675450" cy="4262569"/>
              <a:chOff x="0" y="0"/>
              <a:chExt cx="704555" cy="817101"/>
            </a:xfrm>
          </p:grpSpPr>
          <p:sp>
            <p:nvSpPr>
              <p:cNvPr id="20" name="Freeform 20"/>
              <p:cNvSpPr/>
              <p:nvPr/>
            </p:nvSpPr>
            <p:spPr>
              <a:xfrm>
                <a:off x="0" y="0"/>
                <a:ext cx="704555" cy="817101"/>
              </a:xfrm>
              <a:custGeom>
                <a:avLst/>
                <a:gdLst/>
                <a:ahLst/>
                <a:cxnLst/>
                <a:rect l="l" t="t" r="r" b="b"/>
                <a:pathLst>
                  <a:path w="704555" h="817101">
                    <a:moveTo>
                      <a:pt x="0" y="0"/>
                    </a:moveTo>
                    <a:lnTo>
                      <a:pt x="704555" y="0"/>
                    </a:lnTo>
                    <a:lnTo>
                      <a:pt x="704555" y="817101"/>
                    </a:lnTo>
                    <a:lnTo>
                      <a:pt x="0" y="817101"/>
                    </a:lnTo>
                    <a:close/>
                  </a:path>
                </a:pathLst>
              </a:custGeom>
              <a:solidFill>
                <a:srgbClr val="D9D9D9"/>
              </a:solidFill>
            </p:spPr>
            <p:txBody>
              <a:bodyPr/>
              <a:lstStyle/>
              <a:p>
                <a:endParaRPr lang="en-IN"/>
              </a:p>
            </p:txBody>
          </p:sp>
          <p:sp>
            <p:nvSpPr>
              <p:cNvPr id="21" name="TextBox 21"/>
              <p:cNvSpPr txBox="1"/>
              <p:nvPr/>
            </p:nvSpPr>
            <p:spPr>
              <a:xfrm>
                <a:off x="0" y="-28575"/>
                <a:ext cx="704555" cy="845676"/>
              </a:xfrm>
              <a:prstGeom prst="rect">
                <a:avLst/>
              </a:prstGeom>
            </p:spPr>
            <p:txBody>
              <a:bodyPr lIns="50800" tIns="50800" rIns="50800" bIns="50800" rtlCol="0" anchor="ctr"/>
              <a:lstStyle/>
              <a:p>
                <a:pPr algn="ctr">
                  <a:lnSpc>
                    <a:spcPts val="1963"/>
                  </a:lnSpc>
                </a:pPr>
                <a:endParaRPr/>
              </a:p>
            </p:txBody>
          </p:sp>
        </p:grpSp>
        <p:grpSp>
          <p:nvGrpSpPr>
            <p:cNvPr id="22" name="Group 22"/>
            <p:cNvGrpSpPr/>
            <p:nvPr/>
          </p:nvGrpSpPr>
          <p:grpSpPr>
            <a:xfrm>
              <a:off x="0" y="4378317"/>
              <a:ext cx="3675450" cy="4173600"/>
              <a:chOff x="0" y="0"/>
              <a:chExt cx="704555" cy="800047"/>
            </a:xfrm>
          </p:grpSpPr>
          <p:sp>
            <p:nvSpPr>
              <p:cNvPr id="23" name="Freeform 23"/>
              <p:cNvSpPr/>
              <p:nvPr/>
            </p:nvSpPr>
            <p:spPr>
              <a:xfrm>
                <a:off x="0" y="0"/>
                <a:ext cx="704555" cy="800047"/>
              </a:xfrm>
              <a:custGeom>
                <a:avLst/>
                <a:gdLst/>
                <a:ahLst/>
                <a:cxnLst/>
                <a:rect l="l" t="t" r="r" b="b"/>
                <a:pathLst>
                  <a:path w="704555" h="800047">
                    <a:moveTo>
                      <a:pt x="0" y="0"/>
                    </a:moveTo>
                    <a:lnTo>
                      <a:pt x="704555" y="0"/>
                    </a:lnTo>
                    <a:lnTo>
                      <a:pt x="704555" y="800047"/>
                    </a:lnTo>
                    <a:lnTo>
                      <a:pt x="0" y="800047"/>
                    </a:lnTo>
                    <a:close/>
                  </a:path>
                </a:pathLst>
              </a:custGeom>
              <a:solidFill>
                <a:srgbClr val="D9D9D9"/>
              </a:solidFill>
            </p:spPr>
            <p:txBody>
              <a:bodyPr/>
              <a:lstStyle/>
              <a:p>
                <a:endParaRPr lang="en-IN"/>
              </a:p>
            </p:txBody>
          </p:sp>
          <p:sp>
            <p:nvSpPr>
              <p:cNvPr id="24" name="TextBox 24"/>
              <p:cNvSpPr txBox="1"/>
              <p:nvPr/>
            </p:nvSpPr>
            <p:spPr>
              <a:xfrm>
                <a:off x="0" y="-28575"/>
                <a:ext cx="704555" cy="828622"/>
              </a:xfrm>
              <a:prstGeom prst="rect">
                <a:avLst/>
              </a:prstGeom>
            </p:spPr>
            <p:txBody>
              <a:bodyPr lIns="50800" tIns="50800" rIns="50800" bIns="50800" rtlCol="0" anchor="ctr"/>
              <a:lstStyle/>
              <a:p>
                <a:pPr algn="ctr">
                  <a:lnSpc>
                    <a:spcPts val="1963"/>
                  </a:lnSpc>
                </a:pPr>
                <a:endParaRPr/>
              </a:p>
            </p:txBody>
          </p:sp>
        </p:grpSp>
      </p:grpSp>
      <p:grpSp>
        <p:nvGrpSpPr>
          <p:cNvPr id="25" name="Group 25"/>
          <p:cNvGrpSpPr/>
          <p:nvPr/>
        </p:nvGrpSpPr>
        <p:grpSpPr>
          <a:xfrm>
            <a:off x="4990477" y="952499"/>
            <a:ext cx="2593539" cy="594182"/>
            <a:chOff x="0" y="-31664"/>
            <a:chExt cx="662882" cy="151867"/>
          </a:xfrm>
        </p:grpSpPr>
        <p:sp>
          <p:nvSpPr>
            <p:cNvPr id="26" name="Freeform 26"/>
            <p:cNvSpPr/>
            <p:nvPr/>
          </p:nvSpPr>
          <p:spPr>
            <a:xfrm>
              <a:off x="0" y="0"/>
              <a:ext cx="662882" cy="85192"/>
            </a:xfrm>
            <a:custGeom>
              <a:avLst/>
              <a:gdLst/>
              <a:ahLst/>
              <a:cxnLst/>
              <a:rect l="l" t="t" r="r" b="b"/>
              <a:pathLst>
                <a:path w="662882" h="85192">
                  <a:moveTo>
                    <a:pt x="0" y="0"/>
                  </a:moveTo>
                  <a:lnTo>
                    <a:pt x="662882" y="0"/>
                  </a:lnTo>
                  <a:lnTo>
                    <a:pt x="662882" y="85192"/>
                  </a:lnTo>
                  <a:lnTo>
                    <a:pt x="0" y="85192"/>
                  </a:lnTo>
                  <a:close/>
                </a:path>
              </a:pathLst>
            </a:custGeom>
            <a:solidFill>
              <a:srgbClr val="FFFFFF"/>
            </a:solidFill>
          </p:spPr>
          <p:txBody>
            <a:bodyPr/>
            <a:lstStyle/>
            <a:p>
              <a:endParaRPr lang="en-IN"/>
            </a:p>
          </p:txBody>
        </p:sp>
        <p:sp>
          <p:nvSpPr>
            <p:cNvPr id="27" name="TextBox 27"/>
            <p:cNvSpPr txBox="1"/>
            <p:nvPr/>
          </p:nvSpPr>
          <p:spPr>
            <a:xfrm>
              <a:off x="0" y="-31664"/>
              <a:ext cx="662882" cy="151867"/>
            </a:xfrm>
            <a:prstGeom prst="rect">
              <a:avLst/>
            </a:prstGeom>
          </p:spPr>
          <p:txBody>
            <a:bodyPr lIns="34562" tIns="34562" rIns="34562" bIns="34562" rtlCol="0" anchor="ctr"/>
            <a:lstStyle/>
            <a:p>
              <a:pPr algn="ctr">
                <a:lnSpc>
                  <a:spcPts val="1905"/>
                </a:lnSpc>
              </a:pPr>
              <a:r>
                <a:rPr lang="en-US" sz="1360" spc="27" dirty="0">
                  <a:solidFill>
                    <a:srgbClr val="000000"/>
                  </a:solidFill>
                  <a:latin typeface="Times New Roman Bold"/>
                </a:rPr>
                <a:t>SOLUTIONS</a:t>
              </a:r>
            </a:p>
          </p:txBody>
        </p:sp>
      </p:grpSp>
      <p:grpSp>
        <p:nvGrpSpPr>
          <p:cNvPr id="28" name="Group 28"/>
          <p:cNvGrpSpPr/>
          <p:nvPr/>
        </p:nvGrpSpPr>
        <p:grpSpPr>
          <a:xfrm>
            <a:off x="4990477" y="4092116"/>
            <a:ext cx="2593539" cy="594182"/>
            <a:chOff x="0" y="-27821"/>
            <a:chExt cx="662882" cy="151867"/>
          </a:xfrm>
        </p:grpSpPr>
        <p:sp>
          <p:nvSpPr>
            <p:cNvPr id="29" name="Freeform 29"/>
            <p:cNvSpPr/>
            <p:nvPr/>
          </p:nvSpPr>
          <p:spPr>
            <a:xfrm>
              <a:off x="0" y="0"/>
              <a:ext cx="662882" cy="85192"/>
            </a:xfrm>
            <a:custGeom>
              <a:avLst/>
              <a:gdLst/>
              <a:ahLst/>
              <a:cxnLst/>
              <a:rect l="l" t="t" r="r" b="b"/>
              <a:pathLst>
                <a:path w="662882" h="85192">
                  <a:moveTo>
                    <a:pt x="0" y="0"/>
                  </a:moveTo>
                  <a:lnTo>
                    <a:pt x="662882" y="0"/>
                  </a:lnTo>
                  <a:lnTo>
                    <a:pt x="662882" y="85192"/>
                  </a:lnTo>
                  <a:lnTo>
                    <a:pt x="0" y="85192"/>
                  </a:lnTo>
                  <a:close/>
                </a:path>
              </a:pathLst>
            </a:custGeom>
            <a:solidFill>
              <a:srgbClr val="FFFFFF"/>
            </a:solidFill>
          </p:spPr>
          <p:txBody>
            <a:bodyPr/>
            <a:lstStyle/>
            <a:p>
              <a:endParaRPr lang="en-IN"/>
            </a:p>
          </p:txBody>
        </p:sp>
        <p:sp>
          <p:nvSpPr>
            <p:cNvPr id="30" name="TextBox 30"/>
            <p:cNvSpPr txBox="1"/>
            <p:nvPr/>
          </p:nvSpPr>
          <p:spPr>
            <a:xfrm>
              <a:off x="0" y="-27821"/>
              <a:ext cx="662882" cy="151867"/>
            </a:xfrm>
            <a:prstGeom prst="rect">
              <a:avLst/>
            </a:prstGeom>
          </p:spPr>
          <p:txBody>
            <a:bodyPr lIns="34562" tIns="34562" rIns="34562" bIns="34562" rtlCol="0" anchor="ctr"/>
            <a:lstStyle/>
            <a:p>
              <a:pPr algn="ctr">
                <a:lnSpc>
                  <a:spcPts val="1905"/>
                </a:lnSpc>
              </a:pPr>
              <a:r>
                <a:rPr lang="en-US" sz="1360" spc="27" dirty="0">
                  <a:solidFill>
                    <a:srgbClr val="000000"/>
                  </a:solidFill>
                  <a:latin typeface="Times New Roman Bold"/>
                </a:rPr>
                <a:t>EARLY EXPERIMENTS:</a:t>
              </a:r>
            </a:p>
          </p:txBody>
        </p:sp>
      </p:grpSp>
      <p:grpSp>
        <p:nvGrpSpPr>
          <p:cNvPr id="31" name="Group 31"/>
          <p:cNvGrpSpPr/>
          <p:nvPr/>
        </p:nvGrpSpPr>
        <p:grpSpPr>
          <a:xfrm>
            <a:off x="7847231" y="891717"/>
            <a:ext cx="2593539" cy="594182"/>
            <a:chOff x="0" y="-43452"/>
            <a:chExt cx="662882" cy="151867"/>
          </a:xfrm>
        </p:grpSpPr>
        <p:sp>
          <p:nvSpPr>
            <p:cNvPr id="32" name="Freeform 32"/>
            <p:cNvSpPr/>
            <p:nvPr/>
          </p:nvSpPr>
          <p:spPr>
            <a:xfrm>
              <a:off x="0" y="0"/>
              <a:ext cx="662882" cy="85192"/>
            </a:xfrm>
            <a:custGeom>
              <a:avLst/>
              <a:gdLst/>
              <a:ahLst/>
              <a:cxnLst/>
              <a:rect l="l" t="t" r="r" b="b"/>
              <a:pathLst>
                <a:path w="662882" h="85192">
                  <a:moveTo>
                    <a:pt x="0" y="0"/>
                  </a:moveTo>
                  <a:lnTo>
                    <a:pt x="662882" y="0"/>
                  </a:lnTo>
                  <a:lnTo>
                    <a:pt x="662882" y="85192"/>
                  </a:lnTo>
                  <a:lnTo>
                    <a:pt x="0" y="85192"/>
                  </a:lnTo>
                  <a:close/>
                </a:path>
              </a:pathLst>
            </a:custGeom>
            <a:solidFill>
              <a:srgbClr val="FFFFFF"/>
            </a:solidFill>
          </p:spPr>
          <p:txBody>
            <a:bodyPr/>
            <a:lstStyle/>
            <a:p>
              <a:endParaRPr lang="en-IN"/>
            </a:p>
          </p:txBody>
        </p:sp>
        <p:sp>
          <p:nvSpPr>
            <p:cNvPr id="33" name="TextBox 33"/>
            <p:cNvSpPr txBox="1"/>
            <p:nvPr/>
          </p:nvSpPr>
          <p:spPr>
            <a:xfrm>
              <a:off x="0" y="-43452"/>
              <a:ext cx="662882" cy="151867"/>
            </a:xfrm>
            <a:prstGeom prst="rect">
              <a:avLst/>
            </a:prstGeom>
          </p:spPr>
          <p:txBody>
            <a:bodyPr lIns="34562" tIns="34562" rIns="34562" bIns="34562" rtlCol="0" anchor="ctr"/>
            <a:lstStyle/>
            <a:p>
              <a:pPr algn="ctr">
                <a:lnSpc>
                  <a:spcPts val="1905"/>
                </a:lnSpc>
              </a:pPr>
              <a:r>
                <a:rPr lang="en-US" sz="1360" spc="27" dirty="0">
                  <a:solidFill>
                    <a:srgbClr val="272727"/>
                  </a:solidFill>
                  <a:latin typeface="Times New Roman Bold"/>
                </a:rPr>
                <a:t>VALUE PROPOSITIONS</a:t>
              </a:r>
            </a:p>
          </p:txBody>
        </p:sp>
      </p:grpSp>
      <p:grpSp>
        <p:nvGrpSpPr>
          <p:cNvPr id="34" name="Group 34"/>
          <p:cNvGrpSpPr/>
          <p:nvPr/>
        </p:nvGrpSpPr>
        <p:grpSpPr>
          <a:xfrm>
            <a:off x="10702466" y="898912"/>
            <a:ext cx="2593539" cy="815590"/>
            <a:chOff x="0" y="-41613"/>
            <a:chExt cx="662882" cy="208456"/>
          </a:xfrm>
        </p:grpSpPr>
        <p:sp>
          <p:nvSpPr>
            <p:cNvPr id="35" name="Freeform 35"/>
            <p:cNvSpPr/>
            <p:nvPr/>
          </p:nvSpPr>
          <p:spPr>
            <a:xfrm>
              <a:off x="0" y="0"/>
              <a:ext cx="662882" cy="141781"/>
            </a:xfrm>
            <a:custGeom>
              <a:avLst/>
              <a:gdLst/>
              <a:ahLst/>
              <a:cxnLst/>
              <a:rect l="l" t="t" r="r" b="b"/>
              <a:pathLst>
                <a:path w="662882" h="141781">
                  <a:moveTo>
                    <a:pt x="0" y="0"/>
                  </a:moveTo>
                  <a:lnTo>
                    <a:pt x="662882" y="0"/>
                  </a:lnTo>
                  <a:lnTo>
                    <a:pt x="662882" y="141781"/>
                  </a:lnTo>
                  <a:lnTo>
                    <a:pt x="0" y="141781"/>
                  </a:lnTo>
                  <a:close/>
                </a:path>
              </a:pathLst>
            </a:custGeom>
            <a:solidFill>
              <a:srgbClr val="FFFFFF"/>
            </a:solidFill>
          </p:spPr>
          <p:txBody>
            <a:bodyPr/>
            <a:lstStyle/>
            <a:p>
              <a:endParaRPr lang="en-IN"/>
            </a:p>
          </p:txBody>
        </p:sp>
        <p:sp>
          <p:nvSpPr>
            <p:cNvPr id="36" name="TextBox 36"/>
            <p:cNvSpPr txBox="1"/>
            <p:nvPr/>
          </p:nvSpPr>
          <p:spPr>
            <a:xfrm>
              <a:off x="0" y="-41613"/>
              <a:ext cx="662882" cy="208456"/>
            </a:xfrm>
            <a:prstGeom prst="rect">
              <a:avLst/>
            </a:prstGeom>
          </p:spPr>
          <p:txBody>
            <a:bodyPr lIns="34562" tIns="34562" rIns="34562" bIns="34562" rtlCol="0" anchor="ctr"/>
            <a:lstStyle/>
            <a:p>
              <a:pPr algn="ctr">
                <a:lnSpc>
                  <a:spcPts val="1905"/>
                </a:lnSpc>
              </a:pPr>
              <a:r>
                <a:rPr lang="en-US" sz="1360" spc="27" dirty="0">
                  <a:solidFill>
                    <a:srgbClr val="000000"/>
                  </a:solidFill>
                  <a:latin typeface="Times New Roman Bold"/>
                </a:rPr>
                <a:t>CUSTOMER RELATIONSHIPS</a:t>
              </a:r>
            </a:p>
          </p:txBody>
        </p:sp>
      </p:grpSp>
      <p:grpSp>
        <p:nvGrpSpPr>
          <p:cNvPr id="37" name="Group 37"/>
          <p:cNvGrpSpPr/>
          <p:nvPr/>
        </p:nvGrpSpPr>
        <p:grpSpPr>
          <a:xfrm>
            <a:off x="10702466" y="4076700"/>
            <a:ext cx="2593539" cy="594182"/>
            <a:chOff x="0" y="-36106"/>
            <a:chExt cx="662882" cy="151867"/>
          </a:xfrm>
        </p:grpSpPr>
        <p:sp>
          <p:nvSpPr>
            <p:cNvPr id="38" name="Freeform 38"/>
            <p:cNvSpPr/>
            <p:nvPr/>
          </p:nvSpPr>
          <p:spPr>
            <a:xfrm>
              <a:off x="0" y="0"/>
              <a:ext cx="662882" cy="85192"/>
            </a:xfrm>
            <a:custGeom>
              <a:avLst/>
              <a:gdLst/>
              <a:ahLst/>
              <a:cxnLst/>
              <a:rect l="l" t="t" r="r" b="b"/>
              <a:pathLst>
                <a:path w="662882" h="85192">
                  <a:moveTo>
                    <a:pt x="0" y="0"/>
                  </a:moveTo>
                  <a:lnTo>
                    <a:pt x="662882" y="0"/>
                  </a:lnTo>
                  <a:lnTo>
                    <a:pt x="662882" y="85192"/>
                  </a:lnTo>
                  <a:lnTo>
                    <a:pt x="0" y="85192"/>
                  </a:lnTo>
                  <a:close/>
                </a:path>
              </a:pathLst>
            </a:custGeom>
            <a:solidFill>
              <a:srgbClr val="FFFFFF"/>
            </a:solidFill>
          </p:spPr>
          <p:txBody>
            <a:bodyPr/>
            <a:lstStyle/>
            <a:p>
              <a:endParaRPr lang="en-IN"/>
            </a:p>
          </p:txBody>
        </p:sp>
        <p:sp>
          <p:nvSpPr>
            <p:cNvPr id="39" name="TextBox 39"/>
            <p:cNvSpPr txBox="1"/>
            <p:nvPr/>
          </p:nvSpPr>
          <p:spPr>
            <a:xfrm>
              <a:off x="0" y="-36106"/>
              <a:ext cx="662882" cy="151867"/>
            </a:xfrm>
            <a:prstGeom prst="rect">
              <a:avLst/>
            </a:prstGeom>
          </p:spPr>
          <p:txBody>
            <a:bodyPr lIns="34562" tIns="34562" rIns="34562" bIns="34562" rtlCol="0" anchor="ctr"/>
            <a:lstStyle/>
            <a:p>
              <a:pPr algn="ctr">
                <a:lnSpc>
                  <a:spcPts val="1905"/>
                </a:lnSpc>
              </a:pPr>
              <a:r>
                <a:rPr lang="en-US" sz="1360" spc="27" dirty="0">
                  <a:solidFill>
                    <a:srgbClr val="000000"/>
                  </a:solidFill>
                  <a:latin typeface="Times New Roman Bold"/>
                </a:rPr>
                <a:t>CHANNELS</a:t>
              </a:r>
            </a:p>
          </p:txBody>
        </p:sp>
      </p:grpSp>
      <p:grpSp>
        <p:nvGrpSpPr>
          <p:cNvPr id="40" name="Group 40"/>
          <p:cNvGrpSpPr/>
          <p:nvPr/>
        </p:nvGrpSpPr>
        <p:grpSpPr>
          <a:xfrm>
            <a:off x="13564507" y="891717"/>
            <a:ext cx="2593539" cy="594182"/>
            <a:chOff x="0" y="-43452"/>
            <a:chExt cx="662882" cy="151867"/>
          </a:xfrm>
        </p:grpSpPr>
        <p:sp>
          <p:nvSpPr>
            <p:cNvPr id="41" name="Freeform 41"/>
            <p:cNvSpPr/>
            <p:nvPr/>
          </p:nvSpPr>
          <p:spPr>
            <a:xfrm>
              <a:off x="0" y="0"/>
              <a:ext cx="662882" cy="85192"/>
            </a:xfrm>
            <a:custGeom>
              <a:avLst/>
              <a:gdLst/>
              <a:ahLst/>
              <a:cxnLst/>
              <a:rect l="l" t="t" r="r" b="b"/>
              <a:pathLst>
                <a:path w="662882" h="85192">
                  <a:moveTo>
                    <a:pt x="0" y="0"/>
                  </a:moveTo>
                  <a:lnTo>
                    <a:pt x="662882" y="0"/>
                  </a:lnTo>
                  <a:lnTo>
                    <a:pt x="662882" y="85192"/>
                  </a:lnTo>
                  <a:lnTo>
                    <a:pt x="0" y="85192"/>
                  </a:lnTo>
                  <a:close/>
                </a:path>
              </a:pathLst>
            </a:custGeom>
            <a:solidFill>
              <a:srgbClr val="FFFFFF"/>
            </a:solidFill>
          </p:spPr>
          <p:txBody>
            <a:bodyPr/>
            <a:lstStyle/>
            <a:p>
              <a:endParaRPr lang="en-IN"/>
            </a:p>
          </p:txBody>
        </p:sp>
        <p:sp>
          <p:nvSpPr>
            <p:cNvPr id="42" name="TextBox 42"/>
            <p:cNvSpPr txBox="1"/>
            <p:nvPr/>
          </p:nvSpPr>
          <p:spPr>
            <a:xfrm>
              <a:off x="0" y="-43452"/>
              <a:ext cx="662882" cy="151867"/>
            </a:xfrm>
            <a:prstGeom prst="rect">
              <a:avLst/>
            </a:prstGeom>
          </p:spPr>
          <p:txBody>
            <a:bodyPr lIns="34562" tIns="34562" rIns="34562" bIns="34562" rtlCol="0" anchor="ctr"/>
            <a:lstStyle/>
            <a:p>
              <a:pPr algn="ctr">
                <a:lnSpc>
                  <a:spcPts val="1905"/>
                </a:lnSpc>
              </a:pPr>
              <a:r>
                <a:rPr lang="en-US" sz="1360" spc="27" dirty="0">
                  <a:solidFill>
                    <a:srgbClr val="000000"/>
                  </a:solidFill>
                  <a:latin typeface="Times New Roman Bold"/>
                </a:rPr>
                <a:t>CUSTOMER SEGMENTS</a:t>
              </a:r>
            </a:p>
          </p:txBody>
        </p:sp>
      </p:grpSp>
      <p:grpSp>
        <p:nvGrpSpPr>
          <p:cNvPr id="43" name="Group 43"/>
          <p:cNvGrpSpPr/>
          <p:nvPr/>
        </p:nvGrpSpPr>
        <p:grpSpPr>
          <a:xfrm>
            <a:off x="2050679" y="7357802"/>
            <a:ext cx="7024681" cy="2710706"/>
            <a:chOff x="0" y="0"/>
            <a:chExt cx="1795436" cy="692828"/>
          </a:xfrm>
        </p:grpSpPr>
        <p:sp>
          <p:nvSpPr>
            <p:cNvPr id="44" name="Freeform 44"/>
            <p:cNvSpPr/>
            <p:nvPr/>
          </p:nvSpPr>
          <p:spPr>
            <a:xfrm>
              <a:off x="0" y="0"/>
              <a:ext cx="1795436" cy="692828"/>
            </a:xfrm>
            <a:custGeom>
              <a:avLst/>
              <a:gdLst/>
              <a:ahLst/>
              <a:cxnLst/>
              <a:rect l="l" t="t" r="r" b="b"/>
              <a:pathLst>
                <a:path w="1795436" h="692828">
                  <a:moveTo>
                    <a:pt x="0" y="0"/>
                  </a:moveTo>
                  <a:lnTo>
                    <a:pt x="1795436" y="0"/>
                  </a:lnTo>
                  <a:lnTo>
                    <a:pt x="1795436" y="692828"/>
                  </a:lnTo>
                  <a:lnTo>
                    <a:pt x="0" y="692828"/>
                  </a:lnTo>
                  <a:close/>
                </a:path>
              </a:pathLst>
            </a:custGeom>
            <a:solidFill>
              <a:srgbClr val="D9D9D9"/>
            </a:solidFill>
          </p:spPr>
          <p:txBody>
            <a:bodyPr/>
            <a:lstStyle/>
            <a:p>
              <a:endParaRPr lang="en-IN"/>
            </a:p>
          </p:txBody>
        </p:sp>
        <p:sp>
          <p:nvSpPr>
            <p:cNvPr id="45" name="TextBox 45"/>
            <p:cNvSpPr txBox="1"/>
            <p:nvPr/>
          </p:nvSpPr>
          <p:spPr>
            <a:xfrm>
              <a:off x="0" y="-38100"/>
              <a:ext cx="1795436" cy="730928"/>
            </a:xfrm>
            <a:prstGeom prst="rect">
              <a:avLst/>
            </a:prstGeom>
          </p:spPr>
          <p:txBody>
            <a:bodyPr lIns="34562" tIns="34562" rIns="34562" bIns="34562" rtlCol="0" anchor="ctr"/>
            <a:lstStyle/>
            <a:p>
              <a:pPr algn="ctr">
                <a:lnSpc>
                  <a:spcPts val="1905"/>
                </a:lnSpc>
              </a:pPr>
              <a:endParaRPr/>
            </a:p>
          </p:txBody>
        </p:sp>
      </p:grpSp>
      <p:grpSp>
        <p:nvGrpSpPr>
          <p:cNvPr id="46" name="Group 46"/>
          <p:cNvGrpSpPr/>
          <p:nvPr/>
        </p:nvGrpSpPr>
        <p:grpSpPr>
          <a:xfrm>
            <a:off x="9212639" y="7357802"/>
            <a:ext cx="7024681" cy="2710706"/>
            <a:chOff x="0" y="0"/>
            <a:chExt cx="1795436" cy="692828"/>
          </a:xfrm>
        </p:grpSpPr>
        <p:sp>
          <p:nvSpPr>
            <p:cNvPr id="47" name="Freeform 47"/>
            <p:cNvSpPr/>
            <p:nvPr/>
          </p:nvSpPr>
          <p:spPr>
            <a:xfrm>
              <a:off x="0" y="0"/>
              <a:ext cx="1795436" cy="692828"/>
            </a:xfrm>
            <a:custGeom>
              <a:avLst/>
              <a:gdLst/>
              <a:ahLst/>
              <a:cxnLst/>
              <a:rect l="l" t="t" r="r" b="b"/>
              <a:pathLst>
                <a:path w="1795436" h="692828">
                  <a:moveTo>
                    <a:pt x="0" y="0"/>
                  </a:moveTo>
                  <a:lnTo>
                    <a:pt x="1795436" y="0"/>
                  </a:lnTo>
                  <a:lnTo>
                    <a:pt x="1795436" y="692828"/>
                  </a:lnTo>
                  <a:lnTo>
                    <a:pt x="0" y="692828"/>
                  </a:lnTo>
                  <a:close/>
                </a:path>
              </a:pathLst>
            </a:custGeom>
            <a:solidFill>
              <a:srgbClr val="D9D9D9"/>
            </a:solidFill>
          </p:spPr>
          <p:txBody>
            <a:bodyPr/>
            <a:lstStyle/>
            <a:p>
              <a:endParaRPr lang="en-IN"/>
            </a:p>
          </p:txBody>
        </p:sp>
        <p:sp>
          <p:nvSpPr>
            <p:cNvPr id="48" name="TextBox 48"/>
            <p:cNvSpPr txBox="1"/>
            <p:nvPr/>
          </p:nvSpPr>
          <p:spPr>
            <a:xfrm>
              <a:off x="0" y="-38100"/>
              <a:ext cx="1795436" cy="730928"/>
            </a:xfrm>
            <a:prstGeom prst="rect">
              <a:avLst/>
            </a:prstGeom>
          </p:spPr>
          <p:txBody>
            <a:bodyPr lIns="34562" tIns="34562" rIns="34562" bIns="34562" rtlCol="0" anchor="ctr"/>
            <a:lstStyle/>
            <a:p>
              <a:pPr algn="ctr">
                <a:lnSpc>
                  <a:spcPts val="1905"/>
                </a:lnSpc>
              </a:pPr>
              <a:endParaRPr/>
            </a:p>
          </p:txBody>
        </p:sp>
      </p:grpSp>
      <p:grpSp>
        <p:nvGrpSpPr>
          <p:cNvPr id="49" name="Group 49"/>
          <p:cNvGrpSpPr/>
          <p:nvPr/>
        </p:nvGrpSpPr>
        <p:grpSpPr>
          <a:xfrm>
            <a:off x="2132204" y="967917"/>
            <a:ext cx="2593539" cy="594182"/>
            <a:chOff x="0" y="-23976"/>
            <a:chExt cx="662882" cy="151867"/>
          </a:xfrm>
        </p:grpSpPr>
        <p:sp>
          <p:nvSpPr>
            <p:cNvPr id="50" name="Freeform 50"/>
            <p:cNvSpPr/>
            <p:nvPr/>
          </p:nvSpPr>
          <p:spPr>
            <a:xfrm>
              <a:off x="0" y="0"/>
              <a:ext cx="662882" cy="85192"/>
            </a:xfrm>
            <a:custGeom>
              <a:avLst/>
              <a:gdLst/>
              <a:ahLst/>
              <a:cxnLst/>
              <a:rect l="l" t="t" r="r" b="b"/>
              <a:pathLst>
                <a:path w="662882" h="85192">
                  <a:moveTo>
                    <a:pt x="0" y="0"/>
                  </a:moveTo>
                  <a:lnTo>
                    <a:pt x="662882" y="0"/>
                  </a:lnTo>
                  <a:lnTo>
                    <a:pt x="662882" y="85192"/>
                  </a:lnTo>
                  <a:lnTo>
                    <a:pt x="0" y="85192"/>
                  </a:lnTo>
                  <a:close/>
                </a:path>
              </a:pathLst>
            </a:custGeom>
            <a:solidFill>
              <a:srgbClr val="FFFFFF"/>
            </a:solidFill>
          </p:spPr>
          <p:txBody>
            <a:bodyPr/>
            <a:lstStyle/>
            <a:p>
              <a:endParaRPr lang="en-IN"/>
            </a:p>
          </p:txBody>
        </p:sp>
        <p:sp>
          <p:nvSpPr>
            <p:cNvPr id="51" name="TextBox 51"/>
            <p:cNvSpPr txBox="1"/>
            <p:nvPr/>
          </p:nvSpPr>
          <p:spPr>
            <a:xfrm>
              <a:off x="0" y="-23976"/>
              <a:ext cx="662882" cy="151867"/>
            </a:xfrm>
            <a:prstGeom prst="rect">
              <a:avLst/>
            </a:prstGeom>
          </p:spPr>
          <p:txBody>
            <a:bodyPr lIns="34562" tIns="34562" rIns="34562" bIns="34562" rtlCol="0" anchor="ctr"/>
            <a:lstStyle/>
            <a:p>
              <a:pPr algn="ctr">
                <a:lnSpc>
                  <a:spcPts val="1905"/>
                </a:lnSpc>
              </a:pPr>
              <a:r>
                <a:rPr lang="en-US" sz="1360" spc="27" dirty="0">
                  <a:solidFill>
                    <a:srgbClr val="000000"/>
                  </a:solidFill>
                  <a:latin typeface="Times New Roman Bold"/>
                </a:rPr>
                <a:t>PROBLEMS</a:t>
              </a:r>
            </a:p>
          </p:txBody>
        </p:sp>
      </p:grpSp>
      <p:grpSp>
        <p:nvGrpSpPr>
          <p:cNvPr id="52" name="Group 52"/>
          <p:cNvGrpSpPr/>
          <p:nvPr/>
        </p:nvGrpSpPr>
        <p:grpSpPr>
          <a:xfrm>
            <a:off x="4188261" y="7292519"/>
            <a:ext cx="2593539" cy="594182"/>
            <a:chOff x="0" y="-35011"/>
            <a:chExt cx="662882" cy="151867"/>
          </a:xfrm>
        </p:grpSpPr>
        <p:sp>
          <p:nvSpPr>
            <p:cNvPr id="53" name="Freeform 53"/>
            <p:cNvSpPr/>
            <p:nvPr/>
          </p:nvSpPr>
          <p:spPr>
            <a:xfrm>
              <a:off x="0" y="0"/>
              <a:ext cx="662882" cy="85192"/>
            </a:xfrm>
            <a:custGeom>
              <a:avLst/>
              <a:gdLst/>
              <a:ahLst/>
              <a:cxnLst/>
              <a:rect l="l" t="t" r="r" b="b"/>
              <a:pathLst>
                <a:path w="662882" h="85192">
                  <a:moveTo>
                    <a:pt x="0" y="0"/>
                  </a:moveTo>
                  <a:lnTo>
                    <a:pt x="662882" y="0"/>
                  </a:lnTo>
                  <a:lnTo>
                    <a:pt x="662882" y="85192"/>
                  </a:lnTo>
                  <a:lnTo>
                    <a:pt x="0" y="85192"/>
                  </a:lnTo>
                  <a:close/>
                </a:path>
              </a:pathLst>
            </a:custGeom>
            <a:solidFill>
              <a:srgbClr val="FFFFFF"/>
            </a:solidFill>
          </p:spPr>
          <p:txBody>
            <a:bodyPr/>
            <a:lstStyle/>
            <a:p>
              <a:endParaRPr lang="en-IN"/>
            </a:p>
          </p:txBody>
        </p:sp>
        <p:sp>
          <p:nvSpPr>
            <p:cNvPr id="54" name="TextBox 54"/>
            <p:cNvSpPr txBox="1"/>
            <p:nvPr/>
          </p:nvSpPr>
          <p:spPr>
            <a:xfrm>
              <a:off x="0" y="-35011"/>
              <a:ext cx="662882" cy="151867"/>
            </a:xfrm>
            <a:prstGeom prst="rect">
              <a:avLst/>
            </a:prstGeom>
          </p:spPr>
          <p:txBody>
            <a:bodyPr lIns="34562" tIns="34562" rIns="34562" bIns="34562" rtlCol="0" anchor="ctr"/>
            <a:lstStyle/>
            <a:p>
              <a:pPr algn="ctr">
                <a:lnSpc>
                  <a:spcPts val="1905"/>
                </a:lnSpc>
              </a:pPr>
              <a:r>
                <a:rPr lang="en-US" sz="1360" spc="27" dirty="0">
                  <a:solidFill>
                    <a:srgbClr val="000000"/>
                  </a:solidFill>
                  <a:latin typeface="Times New Roman Bold"/>
                </a:rPr>
                <a:t>COST STRUCTURE</a:t>
              </a:r>
            </a:p>
          </p:txBody>
        </p:sp>
      </p:grpSp>
      <p:grpSp>
        <p:nvGrpSpPr>
          <p:cNvPr id="55" name="Group 55"/>
          <p:cNvGrpSpPr/>
          <p:nvPr/>
        </p:nvGrpSpPr>
        <p:grpSpPr>
          <a:xfrm>
            <a:off x="11353799" y="7368719"/>
            <a:ext cx="2667951" cy="594182"/>
            <a:chOff x="-19019" y="-27364"/>
            <a:chExt cx="681901" cy="151867"/>
          </a:xfrm>
        </p:grpSpPr>
        <p:sp>
          <p:nvSpPr>
            <p:cNvPr id="56" name="Freeform 56"/>
            <p:cNvSpPr/>
            <p:nvPr/>
          </p:nvSpPr>
          <p:spPr>
            <a:xfrm>
              <a:off x="0" y="0"/>
              <a:ext cx="662882" cy="85192"/>
            </a:xfrm>
            <a:custGeom>
              <a:avLst/>
              <a:gdLst/>
              <a:ahLst/>
              <a:cxnLst/>
              <a:rect l="l" t="t" r="r" b="b"/>
              <a:pathLst>
                <a:path w="662882" h="85192">
                  <a:moveTo>
                    <a:pt x="0" y="0"/>
                  </a:moveTo>
                  <a:lnTo>
                    <a:pt x="662882" y="0"/>
                  </a:lnTo>
                  <a:lnTo>
                    <a:pt x="662882" y="85192"/>
                  </a:lnTo>
                  <a:lnTo>
                    <a:pt x="0" y="85192"/>
                  </a:lnTo>
                  <a:close/>
                </a:path>
              </a:pathLst>
            </a:custGeom>
            <a:solidFill>
              <a:srgbClr val="FFFFFF"/>
            </a:solidFill>
          </p:spPr>
          <p:txBody>
            <a:bodyPr/>
            <a:lstStyle/>
            <a:p>
              <a:endParaRPr lang="en-IN"/>
            </a:p>
          </p:txBody>
        </p:sp>
        <p:sp>
          <p:nvSpPr>
            <p:cNvPr id="57" name="TextBox 57"/>
            <p:cNvSpPr txBox="1"/>
            <p:nvPr/>
          </p:nvSpPr>
          <p:spPr>
            <a:xfrm>
              <a:off x="-19019" y="-27364"/>
              <a:ext cx="662882" cy="151867"/>
            </a:xfrm>
            <a:prstGeom prst="rect">
              <a:avLst/>
            </a:prstGeom>
          </p:spPr>
          <p:txBody>
            <a:bodyPr lIns="34562" tIns="34562" rIns="34562" bIns="34562" rtlCol="0" anchor="ctr"/>
            <a:lstStyle/>
            <a:p>
              <a:pPr algn="ctr">
                <a:lnSpc>
                  <a:spcPts val="1905"/>
                </a:lnSpc>
              </a:pPr>
              <a:r>
                <a:rPr lang="en-US" sz="1360" spc="27" dirty="0">
                  <a:solidFill>
                    <a:srgbClr val="000000"/>
                  </a:solidFill>
                  <a:latin typeface="Times New Roman Bold"/>
                </a:rPr>
                <a:t>REVENUE STREAMS</a:t>
              </a:r>
            </a:p>
          </p:txBody>
        </p:sp>
      </p:grpSp>
      <p:sp>
        <p:nvSpPr>
          <p:cNvPr id="58" name="TextBox 58"/>
          <p:cNvSpPr txBox="1"/>
          <p:nvPr/>
        </p:nvSpPr>
        <p:spPr>
          <a:xfrm>
            <a:off x="2313693" y="1641163"/>
            <a:ext cx="2233876" cy="2214952"/>
          </a:xfrm>
          <a:prstGeom prst="rect">
            <a:avLst/>
          </a:prstGeom>
        </p:spPr>
        <p:txBody>
          <a:bodyPr lIns="0" tIns="0" rIns="0" bIns="0" rtlCol="0" anchor="t">
            <a:spAutoFit/>
          </a:bodyPr>
          <a:lstStyle/>
          <a:p>
            <a:pPr algn="ctr">
              <a:lnSpc>
                <a:spcPts val="2531"/>
              </a:lnSpc>
            </a:pPr>
            <a:r>
              <a:rPr lang="en-US" sz="1808" spc="36" dirty="0">
                <a:solidFill>
                  <a:srgbClr val="272727"/>
                </a:solidFill>
                <a:latin typeface="Playfair Display Bold"/>
              </a:rPr>
              <a:t>Develop an innovative application that extracts text from image and displays answers respective to the extract.</a:t>
            </a:r>
          </a:p>
        </p:txBody>
      </p:sp>
      <p:sp>
        <p:nvSpPr>
          <p:cNvPr id="59" name="TextBox 59"/>
          <p:cNvSpPr txBox="1"/>
          <p:nvPr/>
        </p:nvSpPr>
        <p:spPr>
          <a:xfrm>
            <a:off x="7916661" y="1910938"/>
            <a:ext cx="2454679" cy="2348560"/>
          </a:xfrm>
          <a:prstGeom prst="rect">
            <a:avLst/>
          </a:prstGeom>
        </p:spPr>
        <p:txBody>
          <a:bodyPr lIns="0" tIns="0" rIns="0" bIns="0" rtlCol="0" anchor="t">
            <a:spAutoFit/>
          </a:bodyPr>
          <a:lstStyle/>
          <a:p>
            <a:pPr algn="ctr">
              <a:lnSpc>
                <a:spcPts val="2668"/>
              </a:lnSpc>
            </a:pPr>
            <a:r>
              <a:rPr lang="en-US" sz="1905" spc="38" dirty="0">
                <a:solidFill>
                  <a:srgbClr val="272727"/>
                </a:solidFill>
                <a:latin typeface="Playfair Display Bold"/>
              </a:rPr>
              <a:t>Provide a number of value propositions like</a:t>
            </a:r>
          </a:p>
          <a:p>
            <a:pPr marL="411457" lvl="1" indent="-205728" algn="ctr">
              <a:lnSpc>
                <a:spcPts val="2668"/>
              </a:lnSpc>
              <a:buFont typeface="Arial"/>
              <a:buChar char="•"/>
            </a:pPr>
            <a:r>
              <a:rPr lang="en-US" sz="1905" spc="38" dirty="0">
                <a:solidFill>
                  <a:srgbClr val="272727"/>
                </a:solidFill>
                <a:latin typeface="Playfair Display Bold"/>
              </a:rPr>
              <a:t>Convenience</a:t>
            </a:r>
          </a:p>
          <a:p>
            <a:pPr marL="411457" lvl="1" indent="-205728" algn="ctr">
              <a:lnSpc>
                <a:spcPts val="2668"/>
              </a:lnSpc>
              <a:buFont typeface="Arial"/>
              <a:buChar char="•"/>
            </a:pPr>
            <a:r>
              <a:rPr lang="en-US" sz="1905" spc="38" dirty="0">
                <a:solidFill>
                  <a:srgbClr val="272727"/>
                </a:solidFill>
                <a:latin typeface="Playfair Display Bold"/>
              </a:rPr>
              <a:t>Accuracy</a:t>
            </a:r>
          </a:p>
          <a:p>
            <a:pPr marL="411457" lvl="1" indent="-205728" algn="ctr">
              <a:lnSpc>
                <a:spcPts val="2668"/>
              </a:lnSpc>
              <a:buFont typeface="Arial"/>
              <a:buChar char="•"/>
            </a:pPr>
            <a:r>
              <a:rPr lang="en-US" sz="1905" spc="38" dirty="0">
                <a:solidFill>
                  <a:srgbClr val="272727"/>
                </a:solidFill>
                <a:latin typeface="Playfair Display Bold"/>
              </a:rPr>
              <a:t>Efficiency</a:t>
            </a:r>
          </a:p>
          <a:p>
            <a:pPr marL="411457" lvl="1" indent="-205728" algn="ctr">
              <a:lnSpc>
                <a:spcPts val="2668"/>
              </a:lnSpc>
              <a:buFont typeface="Arial"/>
              <a:buChar char="•"/>
            </a:pPr>
            <a:r>
              <a:rPr lang="en-US" sz="1905" spc="38" dirty="0">
                <a:solidFill>
                  <a:srgbClr val="272727"/>
                </a:solidFill>
                <a:latin typeface="Playfair Display Bold"/>
              </a:rPr>
              <a:t>Expertise</a:t>
            </a:r>
          </a:p>
        </p:txBody>
      </p:sp>
      <p:sp>
        <p:nvSpPr>
          <p:cNvPr id="60" name="TextBox 60"/>
          <p:cNvSpPr txBox="1"/>
          <p:nvPr/>
        </p:nvSpPr>
        <p:spPr>
          <a:xfrm>
            <a:off x="10924079" y="1929988"/>
            <a:ext cx="2230560" cy="1707327"/>
          </a:xfrm>
          <a:prstGeom prst="rect">
            <a:avLst/>
          </a:prstGeom>
        </p:spPr>
        <p:txBody>
          <a:bodyPr lIns="0" tIns="0" rIns="0" bIns="0" rtlCol="0" anchor="t">
            <a:spAutoFit/>
          </a:bodyPr>
          <a:lstStyle/>
          <a:p>
            <a:pPr algn="ctr">
              <a:lnSpc>
                <a:spcPts val="1957"/>
              </a:lnSpc>
            </a:pPr>
            <a:r>
              <a:rPr lang="en-US" sz="1398" spc="27">
                <a:solidFill>
                  <a:srgbClr val="272727"/>
                </a:solidFill>
                <a:latin typeface="Playfair Display Bold"/>
              </a:rPr>
              <a:t>Responsive to customer inquiries, resolving customer issues quickly and efficiently, and providing customers with a positive overall experience.</a:t>
            </a:r>
          </a:p>
        </p:txBody>
      </p:sp>
      <p:sp>
        <p:nvSpPr>
          <p:cNvPr id="61" name="TextBox 61"/>
          <p:cNvSpPr txBox="1"/>
          <p:nvPr/>
        </p:nvSpPr>
        <p:spPr>
          <a:xfrm>
            <a:off x="13745996" y="1446348"/>
            <a:ext cx="2297997" cy="3530448"/>
          </a:xfrm>
          <a:prstGeom prst="rect">
            <a:avLst/>
          </a:prstGeom>
        </p:spPr>
        <p:txBody>
          <a:bodyPr lIns="0" tIns="0" rIns="0" bIns="0" rtlCol="0" anchor="t">
            <a:spAutoFit/>
          </a:bodyPr>
          <a:lstStyle/>
          <a:p>
            <a:pPr algn="ctr">
              <a:lnSpc>
                <a:spcPts val="2007"/>
              </a:lnSpc>
            </a:pPr>
            <a:r>
              <a:rPr lang="en-US" sz="1434" spc="28">
                <a:solidFill>
                  <a:srgbClr val="272727"/>
                </a:solidFill>
                <a:latin typeface="Playfair Display Bold"/>
              </a:rPr>
              <a:t>The target customer segments are:</a:t>
            </a:r>
          </a:p>
          <a:p>
            <a:pPr algn="ctr">
              <a:lnSpc>
                <a:spcPts val="2007"/>
              </a:lnSpc>
            </a:pPr>
            <a:endParaRPr lang="en-US" sz="1434" spc="28">
              <a:solidFill>
                <a:srgbClr val="272727"/>
              </a:solidFill>
              <a:latin typeface="Playfair Display Bold"/>
            </a:endParaRPr>
          </a:p>
          <a:p>
            <a:pPr marL="309624" lvl="1" indent="-154812" algn="ctr">
              <a:lnSpc>
                <a:spcPts val="2007"/>
              </a:lnSpc>
              <a:buFont typeface="Arial"/>
              <a:buChar char="•"/>
            </a:pPr>
            <a:r>
              <a:rPr lang="en-US" sz="1434" spc="28">
                <a:solidFill>
                  <a:srgbClr val="272727"/>
                </a:solidFill>
                <a:latin typeface="Playfair Display Bold"/>
              </a:rPr>
              <a:t>Students: student can use the application to get precise answers and they can use this application for rearch.</a:t>
            </a:r>
          </a:p>
          <a:p>
            <a:pPr marL="309624" lvl="1" indent="-154812" algn="ctr">
              <a:lnSpc>
                <a:spcPts val="2007"/>
              </a:lnSpc>
              <a:buFont typeface="Arial"/>
              <a:buChar char="•"/>
            </a:pPr>
            <a:r>
              <a:rPr lang="en-US" sz="1434" spc="28">
                <a:solidFill>
                  <a:srgbClr val="272727"/>
                </a:solidFill>
                <a:latin typeface="Playfair Display Bold"/>
              </a:rPr>
              <a:t>Hobbyists: Hobbyists can use an application to quickly find information about the subject there are want to know.</a:t>
            </a:r>
          </a:p>
        </p:txBody>
      </p:sp>
      <p:sp>
        <p:nvSpPr>
          <p:cNvPr id="62" name="TextBox 62"/>
          <p:cNvSpPr txBox="1"/>
          <p:nvPr/>
        </p:nvSpPr>
        <p:spPr>
          <a:xfrm>
            <a:off x="4910471" y="4612169"/>
            <a:ext cx="2593740" cy="3851692"/>
          </a:xfrm>
          <a:prstGeom prst="rect">
            <a:avLst/>
          </a:prstGeom>
        </p:spPr>
        <p:txBody>
          <a:bodyPr lIns="0" tIns="0" rIns="0" bIns="0" rtlCol="0" anchor="t">
            <a:spAutoFit/>
          </a:bodyPr>
          <a:lstStyle/>
          <a:p>
            <a:pPr marL="278138" lvl="1" indent="-139069" algn="just">
              <a:lnSpc>
                <a:spcPts val="1803"/>
              </a:lnSpc>
              <a:buFont typeface="Arial"/>
              <a:buChar char="•"/>
            </a:pPr>
            <a:r>
              <a:rPr lang="en-US" sz="1288" spc="25" dirty="0">
                <a:solidFill>
                  <a:srgbClr val="272727"/>
                </a:solidFill>
                <a:latin typeface="Playfair Display Bold"/>
              </a:rPr>
              <a:t>Launch a beta version of the application to a limited number of users and collect feedback.</a:t>
            </a:r>
          </a:p>
          <a:p>
            <a:pPr marL="278138" lvl="1" indent="-139069" algn="just">
              <a:lnSpc>
                <a:spcPts val="1803"/>
              </a:lnSpc>
              <a:buFont typeface="Arial"/>
              <a:buChar char="•"/>
            </a:pPr>
            <a:r>
              <a:rPr lang="en-US" sz="1288" spc="25" dirty="0">
                <a:solidFill>
                  <a:srgbClr val="272727"/>
                </a:solidFill>
                <a:latin typeface="Playfair Display Bold"/>
              </a:rPr>
              <a:t>Promote the application on social media and through online advertising.</a:t>
            </a:r>
          </a:p>
          <a:p>
            <a:pPr marL="278138" lvl="1" indent="-139069" algn="just">
              <a:lnSpc>
                <a:spcPts val="1803"/>
              </a:lnSpc>
              <a:buFont typeface="Arial"/>
              <a:buChar char="•"/>
            </a:pPr>
            <a:r>
              <a:rPr lang="en-US" sz="1288" spc="25" dirty="0">
                <a:solidFill>
                  <a:srgbClr val="272727"/>
                </a:solidFill>
                <a:latin typeface="Playfair Display Bold"/>
              </a:rPr>
              <a:t>Partner with schools and businesses to offer the application to their students and employees.</a:t>
            </a:r>
          </a:p>
          <a:p>
            <a:pPr algn="just">
              <a:lnSpc>
                <a:spcPts val="1803"/>
              </a:lnSpc>
            </a:pPr>
            <a:endParaRPr lang="en-US" sz="1288" spc="25" dirty="0">
              <a:solidFill>
                <a:srgbClr val="272727"/>
              </a:solidFill>
              <a:latin typeface="Playfair Display Bold"/>
            </a:endParaRPr>
          </a:p>
          <a:p>
            <a:pPr algn="just">
              <a:lnSpc>
                <a:spcPts val="1803"/>
              </a:lnSpc>
            </a:pPr>
            <a:endParaRPr lang="en-US" sz="1288" spc="25" dirty="0">
              <a:solidFill>
                <a:srgbClr val="272727"/>
              </a:solidFill>
              <a:latin typeface="Playfair Display Bold"/>
            </a:endParaRPr>
          </a:p>
          <a:p>
            <a:pPr algn="just">
              <a:lnSpc>
                <a:spcPts val="1803"/>
              </a:lnSpc>
            </a:pPr>
            <a:endParaRPr lang="en-US" sz="1288" spc="25" dirty="0">
              <a:solidFill>
                <a:srgbClr val="272727"/>
              </a:solidFill>
              <a:latin typeface="Playfair Display Bold"/>
            </a:endParaRPr>
          </a:p>
          <a:p>
            <a:pPr algn="just">
              <a:lnSpc>
                <a:spcPts val="1803"/>
              </a:lnSpc>
            </a:pPr>
            <a:endParaRPr lang="en-US" sz="1288" spc="25" dirty="0">
              <a:solidFill>
                <a:srgbClr val="272727"/>
              </a:solidFill>
              <a:latin typeface="Playfair Display Bold"/>
            </a:endParaRPr>
          </a:p>
          <a:p>
            <a:pPr algn="just">
              <a:lnSpc>
                <a:spcPts val="1803"/>
              </a:lnSpc>
            </a:pPr>
            <a:endParaRPr lang="en-US" sz="1288" spc="25" dirty="0">
              <a:solidFill>
                <a:srgbClr val="272727"/>
              </a:solidFill>
              <a:latin typeface="Playfair Display Bold"/>
            </a:endParaRPr>
          </a:p>
          <a:p>
            <a:pPr algn="just">
              <a:lnSpc>
                <a:spcPts val="1803"/>
              </a:lnSpc>
            </a:pPr>
            <a:endParaRPr lang="en-US" sz="1288" spc="25" dirty="0">
              <a:solidFill>
                <a:srgbClr val="272727"/>
              </a:solidFill>
              <a:latin typeface="Playfair Display Bold"/>
            </a:endParaRPr>
          </a:p>
        </p:txBody>
      </p:sp>
      <p:sp>
        <p:nvSpPr>
          <p:cNvPr id="63" name="TextBox 63"/>
          <p:cNvSpPr txBox="1"/>
          <p:nvPr/>
        </p:nvSpPr>
        <p:spPr>
          <a:xfrm>
            <a:off x="10781510" y="4602644"/>
            <a:ext cx="2514495" cy="1580145"/>
          </a:xfrm>
          <a:prstGeom prst="rect">
            <a:avLst/>
          </a:prstGeom>
        </p:spPr>
        <p:txBody>
          <a:bodyPr lIns="0" tIns="0" rIns="0" bIns="0" rtlCol="0" anchor="t">
            <a:spAutoFit/>
          </a:bodyPr>
          <a:lstStyle/>
          <a:p>
            <a:pPr marL="388057" lvl="1" indent="-194029" algn="ctr">
              <a:lnSpc>
                <a:spcPts val="2516"/>
              </a:lnSpc>
              <a:buFont typeface="Arial"/>
              <a:buChar char="•"/>
            </a:pPr>
            <a:r>
              <a:rPr lang="en-US" sz="1797" spc="35">
                <a:solidFill>
                  <a:srgbClr val="272727"/>
                </a:solidFill>
                <a:latin typeface="Playfair Display Bold"/>
              </a:rPr>
              <a:t>The image scanning application would be available as a web app.</a:t>
            </a:r>
          </a:p>
        </p:txBody>
      </p:sp>
      <p:sp>
        <p:nvSpPr>
          <p:cNvPr id="64" name="TextBox 64"/>
          <p:cNvSpPr txBox="1"/>
          <p:nvPr/>
        </p:nvSpPr>
        <p:spPr>
          <a:xfrm>
            <a:off x="2682111" y="7854987"/>
            <a:ext cx="5761818" cy="2027480"/>
          </a:xfrm>
          <a:prstGeom prst="rect">
            <a:avLst/>
          </a:prstGeom>
        </p:spPr>
        <p:txBody>
          <a:bodyPr lIns="0" tIns="0" rIns="0" bIns="0" rtlCol="0" anchor="t">
            <a:spAutoFit/>
          </a:bodyPr>
          <a:lstStyle/>
          <a:p>
            <a:pPr marL="360585" lvl="1" indent="-180292" algn="ctr">
              <a:lnSpc>
                <a:spcPts val="2338"/>
              </a:lnSpc>
              <a:buFont typeface="Arial"/>
              <a:buChar char="•"/>
            </a:pPr>
            <a:r>
              <a:rPr lang="en-US" sz="1670" spc="33" dirty="0">
                <a:solidFill>
                  <a:srgbClr val="272727"/>
                </a:solidFill>
                <a:latin typeface="Playfair Display Bold"/>
              </a:rPr>
              <a:t>Marketing and advertising costs: This includes the cost of promoting the app to potential users through online and offline marketing channels.</a:t>
            </a:r>
          </a:p>
          <a:p>
            <a:pPr marL="360585" lvl="1" indent="-180292" algn="ctr">
              <a:lnSpc>
                <a:spcPts val="2338"/>
              </a:lnSpc>
              <a:buFont typeface="Arial"/>
              <a:buChar char="•"/>
            </a:pPr>
            <a:r>
              <a:rPr lang="en-US" sz="1670" spc="33" dirty="0">
                <a:solidFill>
                  <a:srgbClr val="272727"/>
                </a:solidFill>
                <a:latin typeface="Playfair Display Bold"/>
              </a:rPr>
              <a:t>Customer support costs: This includes the cost of providing customer support to users who have questions or problems with the app.</a:t>
            </a:r>
          </a:p>
          <a:p>
            <a:pPr algn="ctr">
              <a:lnSpc>
                <a:spcPts val="2338"/>
              </a:lnSpc>
            </a:pPr>
            <a:endParaRPr lang="en-US" sz="1670" spc="33" dirty="0">
              <a:solidFill>
                <a:srgbClr val="272727"/>
              </a:solidFill>
              <a:latin typeface="Playfair Display Bold"/>
            </a:endParaRPr>
          </a:p>
        </p:txBody>
      </p:sp>
      <p:sp>
        <p:nvSpPr>
          <p:cNvPr id="65" name="TextBox 65"/>
          <p:cNvSpPr txBox="1"/>
          <p:nvPr/>
        </p:nvSpPr>
        <p:spPr>
          <a:xfrm>
            <a:off x="5157518" y="273200"/>
            <a:ext cx="7972964" cy="453907"/>
          </a:xfrm>
          <a:prstGeom prst="rect">
            <a:avLst/>
          </a:prstGeom>
        </p:spPr>
        <p:txBody>
          <a:bodyPr lIns="0" tIns="0" rIns="0" bIns="0" rtlCol="0" anchor="t">
            <a:spAutoFit/>
          </a:bodyPr>
          <a:lstStyle/>
          <a:p>
            <a:pPr algn="ctr">
              <a:lnSpc>
                <a:spcPts val="3410"/>
              </a:lnSpc>
              <a:spcBef>
                <a:spcPct val="0"/>
              </a:spcBef>
            </a:pPr>
            <a:r>
              <a:rPr lang="en-US" sz="4800" b="1" spc="48" dirty="0">
                <a:solidFill>
                  <a:srgbClr val="272727"/>
                </a:solidFill>
                <a:latin typeface="Agency FB" panose="020B0503020202020204" pitchFamily="34" charset="0"/>
              </a:rPr>
              <a:t>SNAP SEARCH </a:t>
            </a:r>
          </a:p>
        </p:txBody>
      </p:sp>
      <p:sp>
        <p:nvSpPr>
          <p:cNvPr id="66" name="TextBox 66"/>
          <p:cNvSpPr txBox="1"/>
          <p:nvPr/>
        </p:nvSpPr>
        <p:spPr>
          <a:xfrm>
            <a:off x="2312035" y="4346523"/>
            <a:ext cx="2233876" cy="1935561"/>
          </a:xfrm>
          <a:prstGeom prst="rect">
            <a:avLst/>
          </a:prstGeom>
        </p:spPr>
        <p:txBody>
          <a:bodyPr lIns="0" tIns="0" rIns="0" bIns="0" rtlCol="0" anchor="t">
            <a:spAutoFit/>
          </a:bodyPr>
          <a:lstStyle/>
          <a:p>
            <a:pPr algn="ctr">
              <a:lnSpc>
                <a:spcPts val="2571"/>
              </a:lnSpc>
            </a:pPr>
            <a:r>
              <a:rPr lang="en-US" sz="1837">
                <a:solidFill>
                  <a:srgbClr val="272727"/>
                </a:solidFill>
                <a:latin typeface="Playfair Display Bold"/>
              </a:rPr>
              <a:t>Traditional search methods are time-consuming and often yield irrelevant or complex results.</a:t>
            </a:r>
          </a:p>
        </p:txBody>
      </p:sp>
      <p:sp>
        <p:nvSpPr>
          <p:cNvPr id="67" name="TextBox 67"/>
          <p:cNvSpPr txBox="1"/>
          <p:nvPr/>
        </p:nvSpPr>
        <p:spPr>
          <a:xfrm>
            <a:off x="5092761" y="1641163"/>
            <a:ext cx="2387452" cy="1631415"/>
          </a:xfrm>
          <a:prstGeom prst="rect">
            <a:avLst/>
          </a:prstGeom>
        </p:spPr>
        <p:txBody>
          <a:bodyPr lIns="0" tIns="0" rIns="0" bIns="0" rtlCol="0" anchor="t">
            <a:spAutoFit/>
          </a:bodyPr>
          <a:lstStyle/>
          <a:p>
            <a:pPr algn="just">
              <a:lnSpc>
                <a:spcPts val="2190"/>
              </a:lnSpc>
            </a:pPr>
            <a:r>
              <a:rPr lang="en-US" sz="1564" dirty="0">
                <a:solidFill>
                  <a:srgbClr val="272727"/>
                </a:solidFill>
                <a:latin typeface="Playfair Display Bold"/>
              </a:rPr>
              <a:t>Snap Search is a platform that utilizes OCR technology to quickly scan and provide accurate and easy-to-understand answers.</a:t>
            </a:r>
          </a:p>
        </p:txBody>
      </p:sp>
      <p:sp>
        <p:nvSpPr>
          <p:cNvPr id="68" name="TextBox 68"/>
          <p:cNvSpPr txBox="1"/>
          <p:nvPr/>
        </p:nvSpPr>
        <p:spPr>
          <a:xfrm>
            <a:off x="9886477" y="8169511"/>
            <a:ext cx="5936125" cy="1255963"/>
          </a:xfrm>
          <a:prstGeom prst="rect">
            <a:avLst/>
          </a:prstGeom>
        </p:spPr>
        <p:txBody>
          <a:bodyPr lIns="0" tIns="0" rIns="0" bIns="0" rtlCol="0" anchor="t">
            <a:spAutoFit/>
          </a:bodyPr>
          <a:lstStyle/>
          <a:p>
            <a:pPr marL="308467" lvl="1" indent="-154234" algn="ctr">
              <a:lnSpc>
                <a:spcPts val="2000"/>
              </a:lnSpc>
              <a:buFont typeface="Arial"/>
              <a:buChar char="•"/>
            </a:pPr>
            <a:r>
              <a:rPr lang="en-US" sz="1428">
                <a:solidFill>
                  <a:srgbClr val="272727"/>
                </a:solidFill>
                <a:latin typeface="Playfair Display Bold"/>
              </a:rPr>
              <a:t>Advertising: The application could display targeted ads to users based on their interests.</a:t>
            </a:r>
          </a:p>
          <a:p>
            <a:pPr marL="308467" lvl="1" indent="-154234" algn="ctr">
              <a:lnSpc>
                <a:spcPts val="2000"/>
              </a:lnSpc>
              <a:buFont typeface="Arial"/>
              <a:buChar char="•"/>
            </a:pPr>
            <a:r>
              <a:rPr lang="en-US" sz="1428">
                <a:solidFill>
                  <a:srgbClr val="272727"/>
                </a:solidFill>
                <a:latin typeface="Playfair Display Bold"/>
              </a:rPr>
              <a:t>Partnerships: The application could partner with other businesses to offer exclusive features and discounts to users.</a:t>
            </a:r>
          </a:p>
          <a:p>
            <a:pPr algn="ctr">
              <a:lnSpc>
                <a:spcPts val="2000"/>
              </a:lnSpc>
            </a:pPr>
            <a:endParaRPr lang="en-US" sz="1428">
              <a:solidFill>
                <a:srgbClr val="272727"/>
              </a:solidFill>
              <a:latin typeface="Playfair Display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sp>
        <p:nvSpPr>
          <p:cNvPr id="2" name="Freeform 2"/>
          <p:cNvSpPr/>
          <p:nvPr/>
        </p:nvSpPr>
        <p:spPr>
          <a:xfrm>
            <a:off x="1402354" y="6724919"/>
            <a:ext cx="4910557" cy="21431"/>
          </a:xfrm>
          <a:custGeom>
            <a:avLst/>
            <a:gdLst/>
            <a:ahLst/>
            <a:cxnLst/>
            <a:rect l="l" t="t" r="r" b="b"/>
            <a:pathLst>
              <a:path w="4910557" h="21431">
                <a:moveTo>
                  <a:pt x="0" y="0"/>
                </a:moveTo>
                <a:lnTo>
                  <a:pt x="4910556" y="0"/>
                </a:lnTo>
                <a:lnTo>
                  <a:pt x="4910556" y="21431"/>
                </a:lnTo>
                <a:lnTo>
                  <a:pt x="0" y="214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6550454" y="213770"/>
            <a:ext cx="5187091" cy="9420442"/>
          </a:xfrm>
          <a:custGeom>
            <a:avLst/>
            <a:gdLst/>
            <a:ahLst/>
            <a:cxnLst/>
            <a:rect l="l" t="t" r="r" b="b"/>
            <a:pathLst>
              <a:path w="5187091" h="9420442">
                <a:moveTo>
                  <a:pt x="0" y="0"/>
                </a:moveTo>
                <a:lnTo>
                  <a:pt x="5187092" y="0"/>
                </a:lnTo>
                <a:lnTo>
                  <a:pt x="5187092" y="9420441"/>
                </a:lnTo>
                <a:lnTo>
                  <a:pt x="0" y="94204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6646331" y="4257346"/>
            <a:ext cx="4910557" cy="21431"/>
          </a:xfrm>
          <a:custGeom>
            <a:avLst/>
            <a:gdLst/>
            <a:ahLst/>
            <a:cxnLst/>
            <a:rect l="l" t="t" r="r" b="b"/>
            <a:pathLst>
              <a:path w="4910557" h="21431">
                <a:moveTo>
                  <a:pt x="0" y="0"/>
                </a:moveTo>
                <a:lnTo>
                  <a:pt x="4910556" y="0"/>
                </a:lnTo>
                <a:lnTo>
                  <a:pt x="4910556" y="21432"/>
                </a:lnTo>
                <a:lnTo>
                  <a:pt x="0" y="21432"/>
                </a:lnTo>
                <a:lnTo>
                  <a:pt x="0" y="0"/>
                </a:lnTo>
                <a:close/>
              </a:path>
            </a:pathLst>
          </a:custGeom>
          <a:blipFill>
            <a:blip r:embed="rId2">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6710496" y="5143500"/>
            <a:ext cx="4910557" cy="21431"/>
          </a:xfrm>
          <a:custGeom>
            <a:avLst/>
            <a:gdLst/>
            <a:ahLst/>
            <a:cxnLst/>
            <a:rect l="l" t="t" r="r" b="b"/>
            <a:pathLst>
              <a:path w="4910557" h="21431">
                <a:moveTo>
                  <a:pt x="0" y="0"/>
                </a:moveTo>
                <a:lnTo>
                  <a:pt x="4910556" y="0"/>
                </a:lnTo>
                <a:lnTo>
                  <a:pt x="4910556" y="21431"/>
                </a:lnTo>
                <a:lnTo>
                  <a:pt x="0" y="21431"/>
                </a:lnTo>
                <a:lnTo>
                  <a:pt x="0" y="0"/>
                </a:lnTo>
                <a:close/>
              </a:path>
            </a:pathLst>
          </a:custGeom>
          <a:blipFill>
            <a:blip r:embed="rId2">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7017991" y="5989456"/>
            <a:ext cx="4167235" cy="756895"/>
          </a:xfrm>
          <a:custGeom>
            <a:avLst/>
            <a:gdLst/>
            <a:ahLst/>
            <a:cxnLst/>
            <a:rect l="l" t="t" r="r" b="b"/>
            <a:pathLst>
              <a:path w="4167235" h="756895">
                <a:moveTo>
                  <a:pt x="0" y="0"/>
                </a:moveTo>
                <a:lnTo>
                  <a:pt x="4167236" y="0"/>
                </a:lnTo>
                <a:lnTo>
                  <a:pt x="4167236" y="756894"/>
                </a:lnTo>
                <a:lnTo>
                  <a:pt x="0" y="756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 name="Freeform 7"/>
          <p:cNvSpPr/>
          <p:nvPr/>
        </p:nvSpPr>
        <p:spPr>
          <a:xfrm>
            <a:off x="7555280" y="7582169"/>
            <a:ext cx="3092658" cy="778326"/>
          </a:xfrm>
          <a:custGeom>
            <a:avLst/>
            <a:gdLst/>
            <a:ahLst/>
            <a:cxnLst/>
            <a:rect l="l" t="t" r="r" b="b"/>
            <a:pathLst>
              <a:path w="3092658" h="778326">
                <a:moveTo>
                  <a:pt x="0" y="0"/>
                </a:moveTo>
                <a:lnTo>
                  <a:pt x="3092658" y="0"/>
                </a:lnTo>
                <a:lnTo>
                  <a:pt x="3092658" y="778326"/>
                </a:lnTo>
                <a:lnTo>
                  <a:pt x="0" y="7783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8" name="Freeform 8"/>
          <p:cNvSpPr/>
          <p:nvPr/>
        </p:nvSpPr>
        <p:spPr>
          <a:xfrm>
            <a:off x="6942715" y="359254"/>
            <a:ext cx="4199595" cy="2619490"/>
          </a:xfrm>
          <a:custGeom>
            <a:avLst/>
            <a:gdLst/>
            <a:ahLst/>
            <a:cxnLst/>
            <a:rect l="l" t="t" r="r" b="b"/>
            <a:pathLst>
              <a:path w="4199595" h="2619490">
                <a:moveTo>
                  <a:pt x="0" y="0"/>
                </a:moveTo>
                <a:lnTo>
                  <a:pt x="4199595" y="0"/>
                </a:lnTo>
                <a:lnTo>
                  <a:pt x="4199595" y="2619490"/>
                </a:lnTo>
                <a:lnTo>
                  <a:pt x="0" y="2619490"/>
                </a:lnTo>
                <a:lnTo>
                  <a:pt x="0" y="0"/>
                </a:lnTo>
                <a:close/>
              </a:path>
            </a:pathLst>
          </a:custGeom>
          <a:blipFill>
            <a:blip r:embed="rId12"/>
            <a:stretch>
              <a:fillRect/>
            </a:stretch>
          </a:blipFill>
        </p:spPr>
        <p:txBody>
          <a:bodyPr/>
          <a:lstStyle/>
          <a:p>
            <a:endParaRPr lang="en-IN"/>
          </a:p>
        </p:txBody>
      </p:sp>
      <p:sp>
        <p:nvSpPr>
          <p:cNvPr id="9" name="TextBox 9"/>
          <p:cNvSpPr txBox="1"/>
          <p:nvPr/>
        </p:nvSpPr>
        <p:spPr>
          <a:xfrm>
            <a:off x="7017991" y="4743119"/>
            <a:ext cx="1075006" cy="333451"/>
          </a:xfrm>
          <a:prstGeom prst="rect">
            <a:avLst/>
          </a:prstGeom>
        </p:spPr>
        <p:txBody>
          <a:bodyPr lIns="0" tIns="0" rIns="0" bIns="0" rtlCol="0" anchor="t">
            <a:spAutoFit/>
          </a:bodyPr>
          <a:lstStyle/>
          <a:p>
            <a:pPr algn="l">
              <a:lnSpc>
                <a:spcPts val="2624"/>
              </a:lnSpc>
            </a:pPr>
            <a:r>
              <a:rPr lang="en-US" sz="1874">
                <a:solidFill>
                  <a:srgbClr val="49688D"/>
                </a:solidFill>
                <a:latin typeface="Open Sans"/>
              </a:rPr>
              <a:t>Password</a:t>
            </a:r>
          </a:p>
        </p:txBody>
      </p:sp>
      <p:sp>
        <p:nvSpPr>
          <p:cNvPr id="10" name="TextBox 10"/>
          <p:cNvSpPr txBox="1"/>
          <p:nvPr/>
        </p:nvSpPr>
        <p:spPr>
          <a:xfrm>
            <a:off x="7017991" y="3905050"/>
            <a:ext cx="1151272" cy="333451"/>
          </a:xfrm>
          <a:prstGeom prst="rect">
            <a:avLst/>
          </a:prstGeom>
        </p:spPr>
        <p:txBody>
          <a:bodyPr lIns="0" tIns="0" rIns="0" bIns="0" rtlCol="0" anchor="t">
            <a:spAutoFit/>
          </a:bodyPr>
          <a:lstStyle/>
          <a:p>
            <a:pPr algn="l">
              <a:lnSpc>
                <a:spcPts val="2624"/>
              </a:lnSpc>
            </a:pPr>
            <a:r>
              <a:rPr lang="en-US" sz="1874">
                <a:solidFill>
                  <a:srgbClr val="49688D"/>
                </a:solidFill>
                <a:latin typeface="Open Sans"/>
              </a:rPr>
              <a:t>Username</a:t>
            </a:r>
          </a:p>
        </p:txBody>
      </p:sp>
      <p:sp>
        <p:nvSpPr>
          <p:cNvPr id="11" name="TextBox 11"/>
          <p:cNvSpPr txBox="1"/>
          <p:nvPr/>
        </p:nvSpPr>
        <p:spPr>
          <a:xfrm>
            <a:off x="7884393" y="2397195"/>
            <a:ext cx="2863987" cy="721245"/>
          </a:xfrm>
          <a:prstGeom prst="rect">
            <a:avLst/>
          </a:prstGeom>
        </p:spPr>
        <p:txBody>
          <a:bodyPr lIns="0" tIns="0" rIns="0" bIns="0" rtlCol="0" anchor="t">
            <a:spAutoFit/>
          </a:bodyPr>
          <a:lstStyle/>
          <a:p>
            <a:pPr algn="l">
              <a:lnSpc>
                <a:spcPts val="5880"/>
              </a:lnSpc>
            </a:pPr>
            <a:r>
              <a:rPr lang="en-US" sz="4200">
                <a:solidFill>
                  <a:srgbClr val="7843E6"/>
                </a:solidFill>
                <a:latin typeface="Open Sauce Semi-Bold"/>
              </a:rPr>
              <a:t>Welcome !</a:t>
            </a:r>
          </a:p>
        </p:txBody>
      </p:sp>
      <p:sp>
        <p:nvSpPr>
          <p:cNvPr id="12" name="TextBox 12"/>
          <p:cNvSpPr txBox="1"/>
          <p:nvPr/>
        </p:nvSpPr>
        <p:spPr>
          <a:xfrm>
            <a:off x="8556677" y="6081077"/>
            <a:ext cx="1719018" cy="475307"/>
          </a:xfrm>
          <a:prstGeom prst="rect">
            <a:avLst/>
          </a:prstGeom>
        </p:spPr>
        <p:txBody>
          <a:bodyPr lIns="0" tIns="0" rIns="0" bIns="0" rtlCol="0" anchor="t">
            <a:spAutoFit/>
          </a:bodyPr>
          <a:lstStyle/>
          <a:p>
            <a:pPr algn="l">
              <a:lnSpc>
                <a:spcPts val="3989"/>
              </a:lnSpc>
            </a:pPr>
            <a:r>
              <a:rPr lang="en-US" sz="2849">
                <a:solidFill>
                  <a:srgbClr val="FFFFFF"/>
                </a:solidFill>
                <a:latin typeface="Canva Sans Bold"/>
              </a:rPr>
              <a:t>LOGIN</a:t>
            </a:r>
          </a:p>
        </p:txBody>
      </p:sp>
      <p:sp>
        <p:nvSpPr>
          <p:cNvPr id="13" name="TextBox 13"/>
          <p:cNvSpPr txBox="1"/>
          <p:nvPr/>
        </p:nvSpPr>
        <p:spPr>
          <a:xfrm>
            <a:off x="8572207" y="7684506"/>
            <a:ext cx="1703487" cy="475307"/>
          </a:xfrm>
          <a:prstGeom prst="rect">
            <a:avLst/>
          </a:prstGeom>
        </p:spPr>
        <p:txBody>
          <a:bodyPr lIns="0" tIns="0" rIns="0" bIns="0" rtlCol="0" anchor="t">
            <a:spAutoFit/>
          </a:bodyPr>
          <a:lstStyle/>
          <a:p>
            <a:pPr algn="l">
              <a:lnSpc>
                <a:spcPts val="3989"/>
              </a:lnSpc>
            </a:pPr>
            <a:r>
              <a:rPr lang="en-US" sz="2849">
                <a:solidFill>
                  <a:srgbClr val="FFFFFF"/>
                </a:solidFill>
                <a:latin typeface="Canva Sans Bold"/>
              </a:rPr>
              <a:t>CREATE</a:t>
            </a:r>
          </a:p>
        </p:txBody>
      </p:sp>
      <p:sp>
        <p:nvSpPr>
          <p:cNvPr id="14" name="TextBox 14"/>
          <p:cNvSpPr txBox="1"/>
          <p:nvPr/>
        </p:nvSpPr>
        <p:spPr>
          <a:xfrm>
            <a:off x="8415016" y="6959515"/>
            <a:ext cx="1255064" cy="208066"/>
          </a:xfrm>
          <a:prstGeom prst="rect">
            <a:avLst/>
          </a:prstGeom>
        </p:spPr>
        <p:txBody>
          <a:bodyPr lIns="0" tIns="0" rIns="0" bIns="0" rtlCol="0" anchor="t">
            <a:spAutoFit/>
          </a:bodyPr>
          <a:lstStyle/>
          <a:p>
            <a:pPr algn="l">
              <a:lnSpc>
                <a:spcPts val="1679"/>
              </a:lnSpc>
            </a:pPr>
            <a:r>
              <a:rPr lang="en-US" sz="1199">
                <a:solidFill>
                  <a:srgbClr val="49688D"/>
                </a:solidFill>
                <a:latin typeface="Open Sans"/>
              </a:rPr>
              <a:t>Forgot Password?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643</Words>
  <Application>Microsoft Office PowerPoint</Application>
  <PresentationFormat>Custom</PresentationFormat>
  <Paragraphs>93</Paragraphs>
  <Slides>15</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15</vt:i4>
      </vt:variant>
    </vt:vector>
  </HeadingPairs>
  <TitlesOfParts>
    <vt:vector size="32" baseType="lpstr">
      <vt:lpstr>Canva Sans Bold</vt:lpstr>
      <vt:lpstr>Cooper BT Bold</vt:lpstr>
      <vt:lpstr>Times New Roman Bold</vt:lpstr>
      <vt:lpstr>Canva Sans</vt:lpstr>
      <vt:lpstr>Open Sauce Bold</vt:lpstr>
      <vt:lpstr>Open Sauce</vt:lpstr>
      <vt:lpstr>Open Sans</vt:lpstr>
      <vt:lpstr>Agency FB</vt:lpstr>
      <vt:lpstr>Arial</vt:lpstr>
      <vt:lpstr>Open Sauce Semi-Bold</vt:lpstr>
      <vt:lpstr>Playfair Display Bold</vt:lpstr>
      <vt:lpstr>Times New Roman</vt:lpstr>
      <vt:lpstr>Cinzel Semi-Bold</vt:lpstr>
      <vt:lpstr>Calibri</vt:lpstr>
      <vt:lpstr>Cinzel</vt:lpstr>
      <vt:lpstr>Cinzel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Violet Sleek and Professional Basic Simple Presentation</dc:title>
  <dc:creator>Aditya Sai Chinmay</dc:creator>
  <cp:lastModifiedBy>kiran bendre</cp:lastModifiedBy>
  <cp:revision>5</cp:revision>
  <dcterms:created xsi:type="dcterms:W3CDTF">2006-08-16T00:00:00Z</dcterms:created>
  <dcterms:modified xsi:type="dcterms:W3CDTF">2023-11-04T05:43:43Z</dcterms:modified>
  <dc:identifier>DAFzGBKqmsE</dc:identifier>
</cp:coreProperties>
</file>